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handoutMasterIdLst>
    <p:handoutMasterId r:id="rId44"/>
  </p:handoutMasterIdLst>
  <p:sldIdLst>
    <p:sldId id="257" r:id="rId2"/>
    <p:sldId id="271" r:id="rId3"/>
    <p:sldId id="260" r:id="rId4"/>
    <p:sldId id="262" r:id="rId5"/>
    <p:sldId id="264" r:id="rId6"/>
    <p:sldId id="265" r:id="rId7"/>
    <p:sldId id="267" r:id="rId8"/>
    <p:sldId id="272" r:id="rId9"/>
    <p:sldId id="275" r:id="rId10"/>
    <p:sldId id="276" r:id="rId11"/>
    <p:sldId id="277" r:id="rId12"/>
    <p:sldId id="274" r:id="rId13"/>
    <p:sldId id="278" r:id="rId14"/>
    <p:sldId id="279" r:id="rId15"/>
    <p:sldId id="280" r:id="rId16"/>
    <p:sldId id="281" r:id="rId17"/>
    <p:sldId id="282" r:id="rId18"/>
    <p:sldId id="268" r:id="rId19"/>
    <p:sldId id="286" r:id="rId20"/>
    <p:sldId id="285" r:id="rId21"/>
    <p:sldId id="283" r:id="rId22"/>
    <p:sldId id="269" r:id="rId23"/>
    <p:sldId id="284" r:id="rId24"/>
    <p:sldId id="270" r:id="rId25"/>
    <p:sldId id="287" r:id="rId26"/>
    <p:sldId id="288" r:id="rId27"/>
    <p:sldId id="289" r:id="rId28"/>
    <p:sldId id="290" r:id="rId29"/>
    <p:sldId id="291" r:id="rId30"/>
    <p:sldId id="292" r:id="rId31"/>
    <p:sldId id="293" r:id="rId32"/>
    <p:sldId id="294" r:id="rId33"/>
    <p:sldId id="295" r:id="rId34"/>
    <p:sldId id="296" r:id="rId35"/>
    <p:sldId id="297" r:id="rId36"/>
    <p:sldId id="298" r:id="rId37"/>
    <p:sldId id="299" r:id="rId38"/>
    <p:sldId id="300" r:id="rId39"/>
    <p:sldId id="266" r:id="rId40"/>
    <p:sldId id="301" r:id="rId41"/>
    <p:sldId id="256" r:id="rId4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5467"/>
    <a:srgbClr val="CB4D3C"/>
    <a:srgbClr val="A9C670"/>
    <a:srgbClr val="20AE97"/>
    <a:srgbClr val="D05C4C"/>
    <a:srgbClr val="DD887D"/>
    <a:srgbClr val="F7AB31"/>
    <a:srgbClr val="F9F9F9"/>
    <a:srgbClr val="E0EBC7"/>
    <a:srgbClr val="EBF2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4B02A6-70F8-4412-9318-1B0860BEC8C7}" v="57" dt="2022-09-04T18:04:41.1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107" autoAdjust="0"/>
  </p:normalViewPr>
  <p:slideViewPr>
    <p:cSldViewPr snapToGrid="0">
      <p:cViewPr varScale="1">
        <p:scale>
          <a:sx n="86" d="100"/>
          <a:sy n="86" d="100"/>
        </p:scale>
        <p:origin x="738" y="96"/>
      </p:cViewPr>
      <p:guideLst/>
    </p:cSldViewPr>
  </p:slideViewPr>
  <p:notesTextViewPr>
    <p:cViewPr>
      <p:scale>
        <a:sx n="1" d="1"/>
        <a:sy n="1" d="1"/>
      </p:scale>
      <p:origin x="0" y="0"/>
    </p:cViewPr>
  </p:notesTextViewPr>
  <p:sorterViewPr>
    <p:cViewPr>
      <p:scale>
        <a:sx n="68" d="100"/>
        <a:sy n="68" d="100"/>
      </p:scale>
      <p:origin x="0" y="-1032"/>
    </p:cViewPr>
  </p:sorterViewPr>
  <p:notesViewPr>
    <p:cSldViewPr snapToGrid="0">
      <p:cViewPr varScale="1">
        <p:scale>
          <a:sx n="53" d="100"/>
          <a:sy n="53" d="100"/>
        </p:scale>
        <p:origin x="2844"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8318B49-4960-4A6F-AE06-70359FDF70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a:extLst>
              <a:ext uri="{FF2B5EF4-FFF2-40B4-BE49-F238E27FC236}">
                <a16:creationId xmlns:a16="http://schemas.microsoft.com/office/drawing/2014/main" id="{8203E57C-1544-4EA7-B36A-2EFB54CEF51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3773A07-98A1-4A6A-B21B-B6A892FF86E9}" type="datetimeFigureOut">
              <a:rPr lang="fr-FR" smtClean="0"/>
              <a:t>16/09/2022</a:t>
            </a:fld>
            <a:endParaRPr lang="fr-FR"/>
          </a:p>
        </p:txBody>
      </p:sp>
      <p:sp>
        <p:nvSpPr>
          <p:cNvPr id="4" name="Footer Placeholder 3">
            <a:extLst>
              <a:ext uri="{FF2B5EF4-FFF2-40B4-BE49-F238E27FC236}">
                <a16:creationId xmlns:a16="http://schemas.microsoft.com/office/drawing/2014/main" id="{D682F6D0-9DB3-433E-A1E9-89C6BB62585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Slide Number Placeholder 4">
            <a:extLst>
              <a:ext uri="{FF2B5EF4-FFF2-40B4-BE49-F238E27FC236}">
                <a16:creationId xmlns:a16="http://schemas.microsoft.com/office/drawing/2014/main" id="{ABE8C6BF-F953-4BE7-A74E-15820717056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7B4315-0798-4787-8277-7B5AB1C19B70}" type="slidenum">
              <a:rPr lang="fr-FR" smtClean="0"/>
              <a:t>‹N°›</a:t>
            </a:fld>
            <a:endParaRPr lang="fr-FR"/>
          </a:p>
        </p:txBody>
      </p:sp>
    </p:spTree>
    <p:extLst>
      <p:ext uri="{BB962C8B-B14F-4D97-AF65-F5344CB8AC3E}">
        <p14:creationId xmlns:p14="http://schemas.microsoft.com/office/powerpoint/2010/main" val="362427246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ECDCBE-BC26-46C9-A87E-C8DF144EC4EB}" type="datetimeFigureOut">
              <a:rPr lang="fr-FR" smtClean="0"/>
              <a:t>16/09/2022</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6A0F9C-C92F-41E8-880E-79E6BB546BF4}" type="slidenum">
              <a:rPr lang="fr-FR" smtClean="0"/>
              <a:t>‹N°›</a:t>
            </a:fld>
            <a:endParaRPr lang="fr-FR"/>
          </a:p>
        </p:txBody>
      </p:sp>
    </p:spTree>
    <p:extLst>
      <p:ext uri="{BB962C8B-B14F-4D97-AF65-F5344CB8AC3E}">
        <p14:creationId xmlns:p14="http://schemas.microsoft.com/office/powerpoint/2010/main" val="30435859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p:txBody>
      </p:sp>
      <p:sp>
        <p:nvSpPr>
          <p:cNvPr id="4" name="Slide Number Placeholder 3"/>
          <p:cNvSpPr>
            <a:spLocks noGrp="1"/>
          </p:cNvSpPr>
          <p:nvPr>
            <p:ph type="sldNum" sz="quarter" idx="5"/>
          </p:nvPr>
        </p:nvSpPr>
        <p:spPr/>
        <p:txBody>
          <a:bodyPr/>
          <a:lstStyle/>
          <a:p>
            <a:fld id="{576A0F9C-C92F-41E8-880E-79E6BB546BF4}" type="slidenum">
              <a:rPr lang="fr-FR" smtClean="0"/>
              <a:t>1</a:t>
            </a:fld>
            <a:endParaRPr lang="fr-FR"/>
          </a:p>
        </p:txBody>
      </p:sp>
    </p:spTree>
    <p:extLst>
      <p:ext uri="{BB962C8B-B14F-4D97-AF65-F5344CB8AC3E}">
        <p14:creationId xmlns:p14="http://schemas.microsoft.com/office/powerpoint/2010/main" val="28149848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10</a:t>
            </a:fld>
            <a:endParaRPr lang="fr-FR"/>
          </a:p>
        </p:txBody>
      </p:sp>
    </p:spTree>
    <p:extLst>
      <p:ext uri="{BB962C8B-B14F-4D97-AF65-F5344CB8AC3E}">
        <p14:creationId xmlns:p14="http://schemas.microsoft.com/office/powerpoint/2010/main" val="3288721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11</a:t>
            </a:fld>
            <a:endParaRPr lang="fr-FR"/>
          </a:p>
        </p:txBody>
      </p:sp>
    </p:spTree>
    <p:extLst>
      <p:ext uri="{BB962C8B-B14F-4D97-AF65-F5344CB8AC3E}">
        <p14:creationId xmlns:p14="http://schemas.microsoft.com/office/powerpoint/2010/main" val="728318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12</a:t>
            </a:fld>
            <a:endParaRPr lang="fr-FR"/>
          </a:p>
        </p:txBody>
      </p:sp>
    </p:spTree>
    <p:extLst>
      <p:ext uri="{BB962C8B-B14F-4D97-AF65-F5344CB8AC3E}">
        <p14:creationId xmlns:p14="http://schemas.microsoft.com/office/powerpoint/2010/main" val="13175535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13</a:t>
            </a:fld>
            <a:endParaRPr lang="fr-FR"/>
          </a:p>
        </p:txBody>
      </p:sp>
    </p:spTree>
    <p:extLst>
      <p:ext uri="{BB962C8B-B14F-4D97-AF65-F5344CB8AC3E}">
        <p14:creationId xmlns:p14="http://schemas.microsoft.com/office/powerpoint/2010/main" val="798101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14</a:t>
            </a:fld>
            <a:endParaRPr lang="fr-FR"/>
          </a:p>
        </p:txBody>
      </p:sp>
    </p:spTree>
    <p:extLst>
      <p:ext uri="{BB962C8B-B14F-4D97-AF65-F5344CB8AC3E}">
        <p14:creationId xmlns:p14="http://schemas.microsoft.com/office/powerpoint/2010/main" val="1171201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15</a:t>
            </a:fld>
            <a:endParaRPr lang="fr-FR"/>
          </a:p>
        </p:txBody>
      </p:sp>
    </p:spTree>
    <p:extLst>
      <p:ext uri="{BB962C8B-B14F-4D97-AF65-F5344CB8AC3E}">
        <p14:creationId xmlns:p14="http://schemas.microsoft.com/office/powerpoint/2010/main" val="39004142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16</a:t>
            </a:fld>
            <a:endParaRPr lang="fr-FR"/>
          </a:p>
        </p:txBody>
      </p:sp>
    </p:spTree>
    <p:extLst>
      <p:ext uri="{BB962C8B-B14F-4D97-AF65-F5344CB8AC3E}">
        <p14:creationId xmlns:p14="http://schemas.microsoft.com/office/powerpoint/2010/main" val="25109609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17</a:t>
            </a:fld>
            <a:endParaRPr lang="fr-FR"/>
          </a:p>
        </p:txBody>
      </p:sp>
    </p:spTree>
    <p:extLst>
      <p:ext uri="{BB962C8B-B14F-4D97-AF65-F5344CB8AC3E}">
        <p14:creationId xmlns:p14="http://schemas.microsoft.com/office/powerpoint/2010/main" val="7117547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18</a:t>
            </a:fld>
            <a:endParaRPr lang="fr-FR"/>
          </a:p>
        </p:txBody>
      </p:sp>
    </p:spTree>
    <p:extLst>
      <p:ext uri="{BB962C8B-B14F-4D97-AF65-F5344CB8AC3E}">
        <p14:creationId xmlns:p14="http://schemas.microsoft.com/office/powerpoint/2010/main" val="2309876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20</a:t>
            </a:fld>
            <a:endParaRPr lang="fr-FR"/>
          </a:p>
        </p:txBody>
      </p:sp>
    </p:spTree>
    <p:extLst>
      <p:ext uri="{BB962C8B-B14F-4D97-AF65-F5344CB8AC3E}">
        <p14:creationId xmlns:p14="http://schemas.microsoft.com/office/powerpoint/2010/main" val="2572675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2</a:t>
            </a:fld>
            <a:endParaRPr lang="fr-FR"/>
          </a:p>
        </p:txBody>
      </p:sp>
    </p:spTree>
    <p:extLst>
      <p:ext uri="{BB962C8B-B14F-4D97-AF65-F5344CB8AC3E}">
        <p14:creationId xmlns:p14="http://schemas.microsoft.com/office/powerpoint/2010/main" val="10571953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22</a:t>
            </a:fld>
            <a:endParaRPr lang="fr-FR"/>
          </a:p>
        </p:txBody>
      </p:sp>
    </p:spTree>
    <p:extLst>
      <p:ext uri="{BB962C8B-B14F-4D97-AF65-F5344CB8AC3E}">
        <p14:creationId xmlns:p14="http://schemas.microsoft.com/office/powerpoint/2010/main" val="3018092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24</a:t>
            </a:fld>
            <a:endParaRPr lang="fr-FR"/>
          </a:p>
        </p:txBody>
      </p:sp>
    </p:spTree>
    <p:extLst>
      <p:ext uri="{BB962C8B-B14F-4D97-AF65-F5344CB8AC3E}">
        <p14:creationId xmlns:p14="http://schemas.microsoft.com/office/powerpoint/2010/main" val="1789814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33</a:t>
            </a:fld>
            <a:endParaRPr lang="fr-FR"/>
          </a:p>
        </p:txBody>
      </p:sp>
    </p:spTree>
    <p:extLst>
      <p:ext uri="{BB962C8B-B14F-4D97-AF65-F5344CB8AC3E}">
        <p14:creationId xmlns:p14="http://schemas.microsoft.com/office/powerpoint/2010/main" val="18725288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39</a:t>
            </a:fld>
            <a:endParaRPr lang="fr-FR"/>
          </a:p>
        </p:txBody>
      </p:sp>
    </p:spTree>
    <p:extLst>
      <p:ext uri="{BB962C8B-B14F-4D97-AF65-F5344CB8AC3E}">
        <p14:creationId xmlns:p14="http://schemas.microsoft.com/office/powerpoint/2010/main" val="352208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40</a:t>
            </a:fld>
            <a:endParaRPr lang="fr-FR"/>
          </a:p>
        </p:txBody>
      </p:sp>
    </p:spTree>
    <p:extLst>
      <p:ext uri="{BB962C8B-B14F-4D97-AF65-F5344CB8AC3E}">
        <p14:creationId xmlns:p14="http://schemas.microsoft.com/office/powerpoint/2010/main" val="36152852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41</a:t>
            </a:fld>
            <a:endParaRPr lang="fr-FR"/>
          </a:p>
        </p:txBody>
      </p:sp>
    </p:spTree>
    <p:extLst>
      <p:ext uri="{BB962C8B-B14F-4D97-AF65-F5344CB8AC3E}">
        <p14:creationId xmlns:p14="http://schemas.microsoft.com/office/powerpoint/2010/main" val="19465776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3</a:t>
            </a:fld>
            <a:endParaRPr lang="fr-FR"/>
          </a:p>
        </p:txBody>
      </p:sp>
    </p:spTree>
    <p:extLst>
      <p:ext uri="{BB962C8B-B14F-4D97-AF65-F5344CB8AC3E}">
        <p14:creationId xmlns:p14="http://schemas.microsoft.com/office/powerpoint/2010/main" val="2312232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4</a:t>
            </a:fld>
            <a:endParaRPr lang="fr-FR"/>
          </a:p>
        </p:txBody>
      </p:sp>
    </p:spTree>
    <p:extLst>
      <p:ext uri="{BB962C8B-B14F-4D97-AF65-F5344CB8AC3E}">
        <p14:creationId xmlns:p14="http://schemas.microsoft.com/office/powerpoint/2010/main" val="1985507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5</a:t>
            </a:fld>
            <a:endParaRPr lang="fr-FR"/>
          </a:p>
        </p:txBody>
      </p:sp>
    </p:spTree>
    <p:extLst>
      <p:ext uri="{BB962C8B-B14F-4D97-AF65-F5344CB8AC3E}">
        <p14:creationId xmlns:p14="http://schemas.microsoft.com/office/powerpoint/2010/main" val="2997103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6</a:t>
            </a:fld>
            <a:endParaRPr lang="fr-FR"/>
          </a:p>
        </p:txBody>
      </p:sp>
    </p:spTree>
    <p:extLst>
      <p:ext uri="{BB962C8B-B14F-4D97-AF65-F5344CB8AC3E}">
        <p14:creationId xmlns:p14="http://schemas.microsoft.com/office/powerpoint/2010/main" val="2877670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www.presentation-powerpoint.com</a:t>
            </a:r>
          </a:p>
          <a:p>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7</a:t>
            </a:fld>
            <a:endParaRPr lang="fr-FR"/>
          </a:p>
        </p:txBody>
      </p:sp>
    </p:spTree>
    <p:extLst>
      <p:ext uri="{BB962C8B-B14F-4D97-AF65-F5344CB8AC3E}">
        <p14:creationId xmlns:p14="http://schemas.microsoft.com/office/powerpoint/2010/main" val="3577499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8</a:t>
            </a:fld>
            <a:endParaRPr lang="fr-FR"/>
          </a:p>
        </p:txBody>
      </p:sp>
    </p:spTree>
    <p:extLst>
      <p:ext uri="{BB962C8B-B14F-4D97-AF65-F5344CB8AC3E}">
        <p14:creationId xmlns:p14="http://schemas.microsoft.com/office/powerpoint/2010/main" val="2803745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576A0F9C-C92F-41E8-880E-79E6BB546BF4}" type="slidenum">
              <a:rPr lang="fr-FR" smtClean="0"/>
              <a:t>9</a:t>
            </a:fld>
            <a:endParaRPr lang="fr-FR"/>
          </a:p>
        </p:txBody>
      </p:sp>
    </p:spTree>
    <p:extLst>
      <p:ext uri="{BB962C8B-B14F-4D97-AF65-F5344CB8AC3E}">
        <p14:creationId xmlns:p14="http://schemas.microsoft.com/office/powerpoint/2010/main" val="1611677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376BD-0D3F-4BCA-81DB-8C18DDB2FB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C63C0526-24A2-409B-8AFD-E0AE89F061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8951FC37-4B27-4BA9-AD20-DA8C4BC5AF16}"/>
              </a:ext>
            </a:extLst>
          </p:cNvPr>
          <p:cNvSpPr>
            <a:spLocks noGrp="1"/>
          </p:cNvSpPr>
          <p:nvPr>
            <p:ph type="dt" sz="half" idx="10"/>
          </p:nvPr>
        </p:nvSpPr>
        <p:spPr/>
        <p:txBody>
          <a:bodyPr/>
          <a:lstStyle/>
          <a:p>
            <a:fld id="{50C9BA4B-2665-43AF-924D-33D39E081787}" type="datetime1">
              <a:rPr lang="fr-FR" smtClean="0"/>
              <a:t>16/09/2022</a:t>
            </a:fld>
            <a:endParaRPr lang="fr-FR"/>
          </a:p>
        </p:txBody>
      </p:sp>
      <p:sp>
        <p:nvSpPr>
          <p:cNvPr id="5" name="Footer Placeholder 4">
            <a:extLst>
              <a:ext uri="{FF2B5EF4-FFF2-40B4-BE49-F238E27FC236}">
                <a16:creationId xmlns:a16="http://schemas.microsoft.com/office/drawing/2014/main" id="{77E939D0-A10C-46D1-8683-9DBF1F6F4C7A}"/>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3D5647D9-D1E2-433D-8479-DD8CD3F3B032}"/>
              </a:ext>
            </a:extLst>
          </p:cNvPr>
          <p:cNvSpPr>
            <a:spLocks noGrp="1"/>
          </p:cNvSpPr>
          <p:nvPr>
            <p:ph type="sldNum" sz="quarter" idx="12"/>
          </p:nvPr>
        </p:nvSpPr>
        <p:spPr/>
        <p:txBody>
          <a:bodyPr/>
          <a:lstStyle/>
          <a:p>
            <a:fld id="{55566DE6-6023-4F1B-83B8-5B1409609C05}" type="slidenum">
              <a:rPr lang="fr-FR" smtClean="0"/>
              <a:t>‹N°›</a:t>
            </a:fld>
            <a:endParaRPr lang="fr-FR"/>
          </a:p>
        </p:txBody>
      </p:sp>
    </p:spTree>
    <p:extLst>
      <p:ext uri="{BB962C8B-B14F-4D97-AF65-F5344CB8AC3E}">
        <p14:creationId xmlns:p14="http://schemas.microsoft.com/office/powerpoint/2010/main" val="2962927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96AEE-C8EF-4AA9-B61A-79D6CA3BD88C}"/>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A3DFC3DF-A546-4E3F-9152-33B908655DE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47A7316A-F806-436E-ADD8-A66553953C4E}"/>
              </a:ext>
            </a:extLst>
          </p:cNvPr>
          <p:cNvSpPr>
            <a:spLocks noGrp="1"/>
          </p:cNvSpPr>
          <p:nvPr>
            <p:ph type="dt" sz="half" idx="10"/>
          </p:nvPr>
        </p:nvSpPr>
        <p:spPr/>
        <p:txBody>
          <a:bodyPr/>
          <a:lstStyle/>
          <a:p>
            <a:fld id="{9C3F6244-5025-461E-878B-3ECA368D59B1}" type="datetime1">
              <a:rPr lang="fr-FR" smtClean="0"/>
              <a:t>16/09/2022</a:t>
            </a:fld>
            <a:endParaRPr lang="fr-FR"/>
          </a:p>
        </p:txBody>
      </p:sp>
      <p:sp>
        <p:nvSpPr>
          <p:cNvPr id="5" name="Footer Placeholder 4">
            <a:extLst>
              <a:ext uri="{FF2B5EF4-FFF2-40B4-BE49-F238E27FC236}">
                <a16:creationId xmlns:a16="http://schemas.microsoft.com/office/drawing/2014/main" id="{B282E15C-C58D-473F-BCB3-6DECFC6AE507}"/>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3638B17D-BA75-47CC-8B3C-08027324EE6B}"/>
              </a:ext>
            </a:extLst>
          </p:cNvPr>
          <p:cNvSpPr>
            <a:spLocks noGrp="1"/>
          </p:cNvSpPr>
          <p:nvPr>
            <p:ph type="sldNum" sz="quarter" idx="12"/>
          </p:nvPr>
        </p:nvSpPr>
        <p:spPr/>
        <p:txBody>
          <a:bodyPr/>
          <a:lstStyle/>
          <a:p>
            <a:fld id="{55566DE6-6023-4F1B-83B8-5B1409609C05}" type="slidenum">
              <a:rPr lang="fr-FR" smtClean="0"/>
              <a:t>‹N°›</a:t>
            </a:fld>
            <a:endParaRPr lang="fr-FR"/>
          </a:p>
        </p:txBody>
      </p:sp>
    </p:spTree>
    <p:extLst>
      <p:ext uri="{BB962C8B-B14F-4D97-AF65-F5344CB8AC3E}">
        <p14:creationId xmlns:p14="http://schemas.microsoft.com/office/powerpoint/2010/main" val="35741816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CF15AA-13D8-4A53-9BB6-E577A61FB6D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2550F8BB-58FA-44A6-BE8F-F1E4E02AC1C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BA9A978A-D527-49B5-B262-4B2AF16D7CA4}"/>
              </a:ext>
            </a:extLst>
          </p:cNvPr>
          <p:cNvSpPr>
            <a:spLocks noGrp="1"/>
          </p:cNvSpPr>
          <p:nvPr>
            <p:ph type="dt" sz="half" idx="10"/>
          </p:nvPr>
        </p:nvSpPr>
        <p:spPr/>
        <p:txBody>
          <a:bodyPr/>
          <a:lstStyle/>
          <a:p>
            <a:fld id="{B9B02D6C-B97B-4C9E-920B-D3DD00BA469C}" type="datetime1">
              <a:rPr lang="fr-FR" smtClean="0"/>
              <a:t>16/09/2022</a:t>
            </a:fld>
            <a:endParaRPr lang="fr-FR"/>
          </a:p>
        </p:txBody>
      </p:sp>
      <p:sp>
        <p:nvSpPr>
          <p:cNvPr id="5" name="Footer Placeholder 4">
            <a:extLst>
              <a:ext uri="{FF2B5EF4-FFF2-40B4-BE49-F238E27FC236}">
                <a16:creationId xmlns:a16="http://schemas.microsoft.com/office/drawing/2014/main" id="{B8000AE6-DEEC-4EFB-A3B3-974B92D58AA0}"/>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44297A62-10F2-44B8-B049-D70E1D12B155}"/>
              </a:ext>
            </a:extLst>
          </p:cNvPr>
          <p:cNvSpPr>
            <a:spLocks noGrp="1"/>
          </p:cNvSpPr>
          <p:nvPr>
            <p:ph type="sldNum" sz="quarter" idx="12"/>
          </p:nvPr>
        </p:nvSpPr>
        <p:spPr/>
        <p:txBody>
          <a:bodyPr/>
          <a:lstStyle/>
          <a:p>
            <a:fld id="{55566DE6-6023-4F1B-83B8-5B1409609C05}" type="slidenum">
              <a:rPr lang="fr-FR" smtClean="0"/>
              <a:t>‹N°›</a:t>
            </a:fld>
            <a:endParaRPr lang="fr-FR"/>
          </a:p>
        </p:txBody>
      </p:sp>
    </p:spTree>
    <p:extLst>
      <p:ext uri="{BB962C8B-B14F-4D97-AF65-F5344CB8AC3E}">
        <p14:creationId xmlns:p14="http://schemas.microsoft.com/office/powerpoint/2010/main" val="1199804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12E02-3C45-4A0C-BE23-D715A52C4A7A}"/>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DFA153FA-5FE0-4F2A-8F04-050A8D3D753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00D1FE58-D18A-4381-8AAF-AF9A0B5C29EE}"/>
              </a:ext>
            </a:extLst>
          </p:cNvPr>
          <p:cNvSpPr>
            <a:spLocks noGrp="1"/>
          </p:cNvSpPr>
          <p:nvPr>
            <p:ph type="dt" sz="half" idx="10"/>
          </p:nvPr>
        </p:nvSpPr>
        <p:spPr/>
        <p:txBody>
          <a:bodyPr/>
          <a:lstStyle/>
          <a:p>
            <a:fld id="{D4DB88D4-25ED-4281-BA26-745929DE7A1E}" type="datetime1">
              <a:rPr lang="fr-FR" smtClean="0"/>
              <a:t>16/09/2022</a:t>
            </a:fld>
            <a:endParaRPr lang="fr-FR"/>
          </a:p>
        </p:txBody>
      </p:sp>
      <p:sp>
        <p:nvSpPr>
          <p:cNvPr id="5" name="Footer Placeholder 4">
            <a:extLst>
              <a:ext uri="{FF2B5EF4-FFF2-40B4-BE49-F238E27FC236}">
                <a16:creationId xmlns:a16="http://schemas.microsoft.com/office/drawing/2014/main" id="{065033D2-B363-4F7A-B56C-5AC7F264C6E6}"/>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F6A85AF3-0172-4DA1-815B-25ADC489F068}"/>
              </a:ext>
            </a:extLst>
          </p:cNvPr>
          <p:cNvSpPr>
            <a:spLocks noGrp="1"/>
          </p:cNvSpPr>
          <p:nvPr>
            <p:ph type="sldNum" sz="quarter" idx="12"/>
          </p:nvPr>
        </p:nvSpPr>
        <p:spPr/>
        <p:txBody>
          <a:bodyPr/>
          <a:lstStyle/>
          <a:p>
            <a:fld id="{55566DE6-6023-4F1B-83B8-5B1409609C05}" type="slidenum">
              <a:rPr lang="fr-FR" smtClean="0"/>
              <a:t>‹N°›</a:t>
            </a:fld>
            <a:endParaRPr lang="fr-FR"/>
          </a:p>
        </p:txBody>
      </p:sp>
    </p:spTree>
    <p:extLst>
      <p:ext uri="{BB962C8B-B14F-4D97-AF65-F5344CB8AC3E}">
        <p14:creationId xmlns:p14="http://schemas.microsoft.com/office/powerpoint/2010/main" val="3385769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EC0E404-6A6B-48DA-B010-4AD5000BFBFD}"/>
              </a:ext>
            </a:extLst>
          </p:cNvPr>
          <p:cNvSpPr>
            <a:spLocks noGrp="1"/>
          </p:cNvSpPr>
          <p:nvPr>
            <p:ph type="pic" sz="quarter" idx="10"/>
          </p:nvPr>
        </p:nvSpPr>
        <p:spPr>
          <a:xfrm>
            <a:off x="4153832" y="0"/>
            <a:ext cx="8038169" cy="6858000"/>
          </a:xfrm>
          <a:custGeom>
            <a:avLst/>
            <a:gdLst>
              <a:gd name="connsiteX0" fmla="*/ 0 w 8038169"/>
              <a:gd name="connsiteY0" fmla="*/ 0 h 6858000"/>
              <a:gd name="connsiteX1" fmla="*/ 8038169 w 8038169"/>
              <a:gd name="connsiteY1" fmla="*/ 0 h 6858000"/>
              <a:gd name="connsiteX2" fmla="*/ 8038169 w 8038169"/>
              <a:gd name="connsiteY2" fmla="*/ 6858000 h 6858000"/>
              <a:gd name="connsiteX3" fmla="*/ 2958235 w 803816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038169" h="6858000">
                <a:moveTo>
                  <a:pt x="0" y="0"/>
                </a:moveTo>
                <a:lnTo>
                  <a:pt x="8038169" y="0"/>
                </a:lnTo>
                <a:lnTo>
                  <a:pt x="8038169" y="6858000"/>
                </a:lnTo>
                <a:lnTo>
                  <a:pt x="2958235" y="6858000"/>
                </a:lnTo>
                <a:close/>
              </a:path>
            </a:pathLst>
          </a:custGeom>
        </p:spPr>
        <p:txBody>
          <a:bodyPr wrap="square">
            <a:noAutofit/>
          </a:bodyPr>
          <a:lstStyle/>
          <a:p>
            <a:endParaRPr lang="fr-FR"/>
          </a:p>
        </p:txBody>
      </p:sp>
    </p:spTree>
    <p:extLst>
      <p:ext uri="{BB962C8B-B14F-4D97-AF65-F5344CB8AC3E}">
        <p14:creationId xmlns:p14="http://schemas.microsoft.com/office/powerpoint/2010/main" val="959596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58C13AE7-0C83-43FE-9155-7C85A1088FD0}"/>
              </a:ext>
            </a:extLst>
          </p:cNvPr>
          <p:cNvSpPr>
            <a:spLocks noGrp="1"/>
          </p:cNvSpPr>
          <p:nvPr>
            <p:ph type="pic" sz="quarter" idx="10"/>
          </p:nvPr>
        </p:nvSpPr>
        <p:spPr>
          <a:xfrm>
            <a:off x="6096000" y="0"/>
            <a:ext cx="6096000" cy="6858000"/>
          </a:xfrm>
        </p:spPr>
        <p:txBody>
          <a:bodyPr/>
          <a:lstStyle/>
          <a:p>
            <a:endParaRPr lang="fr-FR"/>
          </a:p>
        </p:txBody>
      </p:sp>
    </p:spTree>
    <p:extLst>
      <p:ext uri="{BB962C8B-B14F-4D97-AF65-F5344CB8AC3E}">
        <p14:creationId xmlns:p14="http://schemas.microsoft.com/office/powerpoint/2010/main" val="4274920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2D1E6EFF-3218-4055-B3B1-9453A0199164}"/>
              </a:ext>
            </a:extLst>
          </p:cNvPr>
          <p:cNvSpPr>
            <a:spLocks noGrp="1"/>
          </p:cNvSpPr>
          <p:nvPr>
            <p:ph type="pic" sz="quarter" idx="10"/>
          </p:nvPr>
        </p:nvSpPr>
        <p:spPr>
          <a:xfrm>
            <a:off x="6809695" y="865187"/>
            <a:ext cx="1517650" cy="5127625"/>
          </a:xfrm>
        </p:spPr>
        <p:txBody>
          <a:bodyPr/>
          <a:lstStyle/>
          <a:p>
            <a:endParaRPr lang="fr-FR"/>
          </a:p>
        </p:txBody>
      </p:sp>
      <p:sp>
        <p:nvSpPr>
          <p:cNvPr id="12" name="Picture Placeholder 10">
            <a:extLst>
              <a:ext uri="{FF2B5EF4-FFF2-40B4-BE49-F238E27FC236}">
                <a16:creationId xmlns:a16="http://schemas.microsoft.com/office/drawing/2014/main" id="{4084F5BF-369F-4AF6-B225-CB838CB76633}"/>
              </a:ext>
            </a:extLst>
          </p:cNvPr>
          <p:cNvSpPr>
            <a:spLocks noGrp="1"/>
          </p:cNvSpPr>
          <p:nvPr>
            <p:ph type="pic" sz="quarter" idx="11"/>
          </p:nvPr>
        </p:nvSpPr>
        <p:spPr>
          <a:xfrm>
            <a:off x="8594952" y="865187"/>
            <a:ext cx="1517650" cy="5127625"/>
          </a:xfrm>
        </p:spPr>
        <p:txBody>
          <a:bodyPr/>
          <a:lstStyle/>
          <a:p>
            <a:endParaRPr lang="fr-FR"/>
          </a:p>
        </p:txBody>
      </p:sp>
      <p:sp>
        <p:nvSpPr>
          <p:cNvPr id="13" name="Picture Placeholder 10">
            <a:extLst>
              <a:ext uri="{FF2B5EF4-FFF2-40B4-BE49-F238E27FC236}">
                <a16:creationId xmlns:a16="http://schemas.microsoft.com/office/drawing/2014/main" id="{BFC5CD4A-0FD2-405E-A71E-85195193B83B}"/>
              </a:ext>
            </a:extLst>
          </p:cNvPr>
          <p:cNvSpPr>
            <a:spLocks noGrp="1"/>
          </p:cNvSpPr>
          <p:nvPr>
            <p:ph type="pic" sz="quarter" idx="12"/>
          </p:nvPr>
        </p:nvSpPr>
        <p:spPr>
          <a:xfrm>
            <a:off x="10380209" y="865187"/>
            <a:ext cx="1517650" cy="5127625"/>
          </a:xfrm>
        </p:spPr>
        <p:txBody>
          <a:bodyPr/>
          <a:lstStyle/>
          <a:p>
            <a:endParaRPr lang="fr-FR"/>
          </a:p>
        </p:txBody>
      </p:sp>
    </p:spTree>
    <p:extLst>
      <p:ext uri="{BB962C8B-B14F-4D97-AF65-F5344CB8AC3E}">
        <p14:creationId xmlns:p14="http://schemas.microsoft.com/office/powerpoint/2010/main" val="3831950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FC9F1471-95CC-4B99-AC34-2F90FC6AD2BC}"/>
              </a:ext>
            </a:extLst>
          </p:cNvPr>
          <p:cNvSpPr>
            <a:spLocks noGrp="1"/>
          </p:cNvSpPr>
          <p:nvPr>
            <p:ph type="pic" sz="quarter" idx="10"/>
          </p:nvPr>
        </p:nvSpPr>
        <p:spPr>
          <a:xfrm>
            <a:off x="1859478" y="1310739"/>
            <a:ext cx="4236522" cy="4236522"/>
          </a:xfrm>
          <a:custGeom>
            <a:avLst/>
            <a:gdLst>
              <a:gd name="connsiteX0" fmla="*/ 2118262 w 4236522"/>
              <a:gd name="connsiteY0" fmla="*/ 0 h 4236522"/>
              <a:gd name="connsiteX1" fmla="*/ 4225588 w 4236522"/>
              <a:gd name="connsiteY1" fmla="*/ 1901682 h 4236522"/>
              <a:gd name="connsiteX2" fmla="*/ 4236522 w 4236522"/>
              <a:gd name="connsiteY2" fmla="*/ 2118222 h 4236522"/>
              <a:gd name="connsiteX3" fmla="*/ 4236522 w 4236522"/>
              <a:gd name="connsiteY3" fmla="*/ 2118302 h 4236522"/>
              <a:gd name="connsiteX4" fmla="*/ 4225588 w 4236522"/>
              <a:gd name="connsiteY4" fmla="*/ 2334842 h 4236522"/>
              <a:gd name="connsiteX5" fmla="*/ 2334842 w 4236522"/>
              <a:gd name="connsiteY5" fmla="*/ 4225588 h 4236522"/>
              <a:gd name="connsiteX6" fmla="*/ 2118302 w 4236522"/>
              <a:gd name="connsiteY6" fmla="*/ 4236522 h 4236522"/>
              <a:gd name="connsiteX7" fmla="*/ 2118222 w 4236522"/>
              <a:gd name="connsiteY7" fmla="*/ 4236522 h 4236522"/>
              <a:gd name="connsiteX8" fmla="*/ 1901682 w 4236522"/>
              <a:gd name="connsiteY8" fmla="*/ 4225588 h 4236522"/>
              <a:gd name="connsiteX9" fmla="*/ 0 w 4236522"/>
              <a:gd name="connsiteY9" fmla="*/ 2118262 h 4236522"/>
              <a:gd name="connsiteX10" fmla="*/ 2118262 w 4236522"/>
              <a:gd name="connsiteY10" fmla="*/ 0 h 4236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36522" h="4236522">
                <a:moveTo>
                  <a:pt x="2118262" y="0"/>
                </a:moveTo>
                <a:cubicBezTo>
                  <a:pt x="3215028" y="0"/>
                  <a:pt x="4117112" y="833536"/>
                  <a:pt x="4225588" y="1901682"/>
                </a:cubicBezTo>
                <a:lnTo>
                  <a:pt x="4236522" y="2118222"/>
                </a:lnTo>
                <a:lnTo>
                  <a:pt x="4236522" y="2118302"/>
                </a:lnTo>
                <a:lnTo>
                  <a:pt x="4225588" y="2334842"/>
                </a:lnTo>
                <a:cubicBezTo>
                  <a:pt x="4124343" y="3331779"/>
                  <a:pt x="3331779" y="4124344"/>
                  <a:pt x="2334842" y="4225588"/>
                </a:cubicBezTo>
                <a:lnTo>
                  <a:pt x="2118302" y="4236522"/>
                </a:lnTo>
                <a:lnTo>
                  <a:pt x="2118222" y="4236522"/>
                </a:lnTo>
                <a:lnTo>
                  <a:pt x="1901682" y="4225588"/>
                </a:lnTo>
                <a:cubicBezTo>
                  <a:pt x="833536" y="4117112"/>
                  <a:pt x="0" y="3215029"/>
                  <a:pt x="0" y="2118262"/>
                </a:cubicBezTo>
                <a:cubicBezTo>
                  <a:pt x="0" y="948378"/>
                  <a:pt x="948378" y="0"/>
                  <a:pt x="2118262" y="0"/>
                </a:cubicBezTo>
                <a:close/>
              </a:path>
            </a:pathLst>
          </a:custGeom>
        </p:spPr>
        <p:txBody>
          <a:bodyPr wrap="square">
            <a:noAutofit/>
          </a:bodyPr>
          <a:lstStyle/>
          <a:p>
            <a:endParaRPr lang="fr-FR" dirty="0"/>
          </a:p>
        </p:txBody>
      </p:sp>
    </p:spTree>
    <p:extLst>
      <p:ext uri="{BB962C8B-B14F-4D97-AF65-F5344CB8AC3E}">
        <p14:creationId xmlns:p14="http://schemas.microsoft.com/office/powerpoint/2010/main" val="125598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6DE5B15-254D-49EA-BFAE-7A60DECFF5B4}"/>
              </a:ext>
            </a:extLst>
          </p:cNvPr>
          <p:cNvSpPr>
            <a:spLocks noGrp="1"/>
          </p:cNvSpPr>
          <p:nvPr>
            <p:ph type="pic" sz="quarter" idx="10"/>
          </p:nvPr>
        </p:nvSpPr>
        <p:spPr>
          <a:xfrm>
            <a:off x="8601083" y="2400747"/>
            <a:ext cx="2675483" cy="2675483"/>
          </a:xfrm>
          <a:custGeom>
            <a:avLst/>
            <a:gdLst>
              <a:gd name="connsiteX0" fmla="*/ 1337742 w 2675483"/>
              <a:gd name="connsiteY0" fmla="*/ 0 h 2675483"/>
              <a:gd name="connsiteX1" fmla="*/ 2668578 w 2675483"/>
              <a:gd name="connsiteY1" fmla="*/ 1200966 h 2675483"/>
              <a:gd name="connsiteX2" fmla="*/ 2675483 w 2675483"/>
              <a:gd name="connsiteY2" fmla="*/ 1337722 h 2675483"/>
              <a:gd name="connsiteX3" fmla="*/ 2675483 w 2675483"/>
              <a:gd name="connsiteY3" fmla="*/ 1337762 h 2675483"/>
              <a:gd name="connsiteX4" fmla="*/ 2668578 w 2675483"/>
              <a:gd name="connsiteY4" fmla="*/ 1474519 h 2675483"/>
              <a:gd name="connsiteX5" fmla="*/ 1474519 w 2675483"/>
              <a:gd name="connsiteY5" fmla="*/ 2668578 h 2675483"/>
              <a:gd name="connsiteX6" fmla="*/ 1337762 w 2675483"/>
              <a:gd name="connsiteY6" fmla="*/ 2675483 h 2675483"/>
              <a:gd name="connsiteX7" fmla="*/ 1337723 w 2675483"/>
              <a:gd name="connsiteY7" fmla="*/ 2675483 h 2675483"/>
              <a:gd name="connsiteX8" fmla="*/ 1200966 w 2675483"/>
              <a:gd name="connsiteY8" fmla="*/ 2668578 h 2675483"/>
              <a:gd name="connsiteX9" fmla="*/ 0 w 2675483"/>
              <a:gd name="connsiteY9" fmla="*/ 1337742 h 2675483"/>
              <a:gd name="connsiteX10" fmla="*/ 1337742 w 2675483"/>
              <a:gd name="connsiteY10" fmla="*/ 0 h 26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5483" h="2675483">
                <a:moveTo>
                  <a:pt x="1337742" y="0"/>
                </a:moveTo>
                <a:cubicBezTo>
                  <a:pt x="2030381" y="0"/>
                  <a:pt x="2600072" y="526401"/>
                  <a:pt x="2668578" y="1200966"/>
                </a:cubicBezTo>
                <a:lnTo>
                  <a:pt x="2675483" y="1337722"/>
                </a:lnTo>
                <a:lnTo>
                  <a:pt x="2675483" y="1337762"/>
                </a:lnTo>
                <a:lnTo>
                  <a:pt x="2668578" y="1474519"/>
                </a:lnTo>
                <a:cubicBezTo>
                  <a:pt x="2604639" y="2104113"/>
                  <a:pt x="2104113" y="2604639"/>
                  <a:pt x="1474519" y="2668578"/>
                </a:cubicBezTo>
                <a:lnTo>
                  <a:pt x="1337762" y="2675483"/>
                </a:lnTo>
                <a:lnTo>
                  <a:pt x="1337723" y="2675483"/>
                </a:lnTo>
                <a:lnTo>
                  <a:pt x="1200966" y="2668578"/>
                </a:lnTo>
                <a:cubicBezTo>
                  <a:pt x="526401" y="2600072"/>
                  <a:pt x="0" y="2030381"/>
                  <a:pt x="0" y="1337742"/>
                </a:cubicBezTo>
                <a:cubicBezTo>
                  <a:pt x="0" y="598927"/>
                  <a:pt x="598927" y="0"/>
                  <a:pt x="1337742" y="0"/>
                </a:cubicBezTo>
                <a:close/>
              </a:path>
            </a:pathLst>
          </a:custGeom>
        </p:spPr>
        <p:txBody>
          <a:bodyPr wrap="square">
            <a:noAutofit/>
          </a:bodyPr>
          <a:lstStyle/>
          <a:p>
            <a:endParaRPr lang="fr-FR"/>
          </a:p>
        </p:txBody>
      </p:sp>
      <p:sp>
        <p:nvSpPr>
          <p:cNvPr id="10" name="Picture Placeholder 9">
            <a:extLst>
              <a:ext uri="{FF2B5EF4-FFF2-40B4-BE49-F238E27FC236}">
                <a16:creationId xmlns:a16="http://schemas.microsoft.com/office/drawing/2014/main" id="{DA51FBA3-FE89-41BC-96F7-79EBDF081F36}"/>
              </a:ext>
            </a:extLst>
          </p:cNvPr>
          <p:cNvSpPr>
            <a:spLocks noGrp="1"/>
          </p:cNvSpPr>
          <p:nvPr>
            <p:ph type="pic" sz="quarter" idx="11"/>
          </p:nvPr>
        </p:nvSpPr>
        <p:spPr>
          <a:xfrm>
            <a:off x="4772326" y="2400747"/>
            <a:ext cx="2675483" cy="2675483"/>
          </a:xfrm>
          <a:custGeom>
            <a:avLst/>
            <a:gdLst>
              <a:gd name="connsiteX0" fmla="*/ 1337742 w 2675483"/>
              <a:gd name="connsiteY0" fmla="*/ 0 h 2675483"/>
              <a:gd name="connsiteX1" fmla="*/ 2668578 w 2675483"/>
              <a:gd name="connsiteY1" fmla="*/ 1200966 h 2675483"/>
              <a:gd name="connsiteX2" fmla="*/ 2675483 w 2675483"/>
              <a:gd name="connsiteY2" fmla="*/ 1337722 h 2675483"/>
              <a:gd name="connsiteX3" fmla="*/ 2675483 w 2675483"/>
              <a:gd name="connsiteY3" fmla="*/ 1337762 h 2675483"/>
              <a:gd name="connsiteX4" fmla="*/ 2668578 w 2675483"/>
              <a:gd name="connsiteY4" fmla="*/ 1474519 h 2675483"/>
              <a:gd name="connsiteX5" fmla="*/ 1474519 w 2675483"/>
              <a:gd name="connsiteY5" fmla="*/ 2668578 h 2675483"/>
              <a:gd name="connsiteX6" fmla="*/ 1337762 w 2675483"/>
              <a:gd name="connsiteY6" fmla="*/ 2675483 h 2675483"/>
              <a:gd name="connsiteX7" fmla="*/ 1337723 w 2675483"/>
              <a:gd name="connsiteY7" fmla="*/ 2675483 h 2675483"/>
              <a:gd name="connsiteX8" fmla="*/ 1200966 w 2675483"/>
              <a:gd name="connsiteY8" fmla="*/ 2668578 h 2675483"/>
              <a:gd name="connsiteX9" fmla="*/ 0 w 2675483"/>
              <a:gd name="connsiteY9" fmla="*/ 1337742 h 2675483"/>
              <a:gd name="connsiteX10" fmla="*/ 1337742 w 2675483"/>
              <a:gd name="connsiteY10" fmla="*/ 0 h 26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5483" h="2675483">
                <a:moveTo>
                  <a:pt x="1337742" y="0"/>
                </a:moveTo>
                <a:cubicBezTo>
                  <a:pt x="2030381" y="0"/>
                  <a:pt x="2600072" y="526401"/>
                  <a:pt x="2668578" y="1200966"/>
                </a:cubicBezTo>
                <a:lnTo>
                  <a:pt x="2675483" y="1337722"/>
                </a:lnTo>
                <a:lnTo>
                  <a:pt x="2675483" y="1337762"/>
                </a:lnTo>
                <a:lnTo>
                  <a:pt x="2668578" y="1474519"/>
                </a:lnTo>
                <a:cubicBezTo>
                  <a:pt x="2604639" y="2104113"/>
                  <a:pt x="2104113" y="2604639"/>
                  <a:pt x="1474519" y="2668578"/>
                </a:cubicBezTo>
                <a:lnTo>
                  <a:pt x="1337762" y="2675483"/>
                </a:lnTo>
                <a:lnTo>
                  <a:pt x="1337723" y="2675483"/>
                </a:lnTo>
                <a:lnTo>
                  <a:pt x="1200966" y="2668578"/>
                </a:lnTo>
                <a:cubicBezTo>
                  <a:pt x="526401" y="2600072"/>
                  <a:pt x="0" y="2030381"/>
                  <a:pt x="0" y="1337742"/>
                </a:cubicBezTo>
                <a:cubicBezTo>
                  <a:pt x="0" y="598927"/>
                  <a:pt x="598927" y="0"/>
                  <a:pt x="1337742" y="0"/>
                </a:cubicBezTo>
                <a:close/>
              </a:path>
            </a:pathLst>
          </a:custGeom>
        </p:spPr>
        <p:txBody>
          <a:bodyPr wrap="square">
            <a:noAutofit/>
          </a:bodyPr>
          <a:lstStyle/>
          <a:p>
            <a:endParaRPr lang="fr-FR"/>
          </a:p>
        </p:txBody>
      </p:sp>
      <p:sp>
        <p:nvSpPr>
          <p:cNvPr id="11" name="Picture Placeholder 10">
            <a:extLst>
              <a:ext uri="{FF2B5EF4-FFF2-40B4-BE49-F238E27FC236}">
                <a16:creationId xmlns:a16="http://schemas.microsoft.com/office/drawing/2014/main" id="{BB23E4D4-C689-4866-A592-3C832E8F72F1}"/>
              </a:ext>
            </a:extLst>
          </p:cNvPr>
          <p:cNvSpPr>
            <a:spLocks noGrp="1"/>
          </p:cNvSpPr>
          <p:nvPr>
            <p:ph type="pic" sz="quarter" idx="12"/>
          </p:nvPr>
        </p:nvSpPr>
        <p:spPr>
          <a:xfrm>
            <a:off x="943569" y="2400747"/>
            <a:ext cx="2675483" cy="2675483"/>
          </a:xfrm>
          <a:custGeom>
            <a:avLst/>
            <a:gdLst>
              <a:gd name="connsiteX0" fmla="*/ 1337742 w 2675483"/>
              <a:gd name="connsiteY0" fmla="*/ 0 h 2675483"/>
              <a:gd name="connsiteX1" fmla="*/ 2668578 w 2675483"/>
              <a:gd name="connsiteY1" fmla="*/ 1200966 h 2675483"/>
              <a:gd name="connsiteX2" fmla="*/ 2675483 w 2675483"/>
              <a:gd name="connsiteY2" fmla="*/ 1337722 h 2675483"/>
              <a:gd name="connsiteX3" fmla="*/ 2675483 w 2675483"/>
              <a:gd name="connsiteY3" fmla="*/ 1337762 h 2675483"/>
              <a:gd name="connsiteX4" fmla="*/ 2668578 w 2675483"/>
              <a:gd name="connsiteY4" fmla="*/ 1474519 h 2675483"/>
              <a:gd name="connsiteX5" fmla="*/ 1474519 w 2675483"/>
              <a:gd name="connsiteY5" fmla="*/ 2668578 h 2675483"/>
              <a:gd name="connsiteX6" fmla="*/ 1337762 w 2675483"/>
              <a:gd name="connsiteY6" fmla="*/ 2675483 h 2675483"/>
              <a:gd name="connsiteX7" fmla="*/ 1337723 w 2675483"/>
              <a:gd name="connsiteY7" fmla="*/ 2675483 h 2675483"/>
              <a:gd name="connsiteX8" fmla="*/ 1200966 w 2675483"/>
              <a:gd name="connsiteY8" fmla="*/ 2668578 h 2675483"/>
              <a:gd name="connsiteX9" fmla="*/ 0 w 2675483"/>
              <a:gd name="connsiteY9" fmla="*/ 1337742 h 2675483"/>
              <a:gd name="connsiteX10" fmla="*/ 1337742 w 2675483"/>
              <a:gd name="connsiteY10" fmla="*/ 0 h 26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5483" h="2675483">
                <a:moveTo>
                  <a:pt x="1337742" y="0"/>
                </a:moveTo>
                <a:cubicBezTo>
                  <a:pt x="2030381" y="0"/>
                  <a:pt x="2600072" y="526401"/>
                  <a:pt x="2668578" y="1200966"/>
                </a:cubicBezTo>
                <a:lnTo>
                  <a:pt x="2675483" y="1337722"/>
                </a:lnTo>
                <a:lnTo>
                  <a:pt x="2675483" y="1337762"/>
                </a:lnTo>
                <a:lnTo>
                  <a:pt x="2668578" y="1474519"/>
                </a:lnTo>
                <a:cubicBezTo>
                  <a:pt x="2604639" y="2104113"/>
                  <a:pt x="2104113" y="2604639"/>
                  <a:pt x="1474519" y="2668578"/>
                </a:cubicBezTo>
                <a:lnTo>
                  <a:pt x="1337762" y="2675483"/>
                </a:lnTo>
                <a:lnTo>
                  <a:pt x="1337723" y="2675483"/>
                </a:lnTo>
                <a:lnTo>
                  <a:pt x="1200966" y="2668578"/>
                </a:lnTo>
                <a:cubicBezTo>
                  <a:pt x="526401" y="2600072"/>
                  <a:pt x="0" y="2030381"/>
                  <a:pt x="0" y="1337742"/>
                </a:cubicBezTo>
                <a:cubicBezTo>
                  <a:pt x="0" y="598927"/>
                  <a:pt x="598927" y="0"/>
                  <a:pt x="1337742" y="0"/>
                </a:cubicBezTo>
                <a:close/>
              </a:path>
            </a:pathLst>
          </a:custGeom>
        </p:spPr>
        <p:txBody>
          <a:bodyPr wrap="square">
            <a:noAutofit/>
          </a:bodyPr>
          <a:lstStyle/>
          <a:p>
            <a:endParaRPr lang="fr-FR"/>
          </a:p>
        </p:txBody>
      </p:sp>
    </p:spTree>
    <p:extLst>
      <p:ext uri="{BB962C8B-B14F-4D97-AF65-F5344CB8AC3E}">
        <p14:creationId xmlns:p14="http://schemas.microsoft.com/office/powerpoint/2010/main" val="1993099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F980F-F21D-49ED-9926-FDD4C24C50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4899BEC7-76AD-4E77-84F2-59E6072F06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D5E856A9-39DE-405D-B78F-33B91F234C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DEAA0A-B49F-4FE5-98AF-5FEA800481B9}"/>
              </a:ext>
            </a:extLst>
          </p:cNvPr>
          <p:cNvSpPr>
            <a:spLocks noGrp="1"/>
          </p:cNvSpPr>
          <p:nvPr>
            <p:ph type="dt" sz="half" idx="10"/>
          </p:nvPr>
        </p:nvSpPr>
        <p:spPr/>
        <p:txBody>
          <a:bodyPr/>
          <a:lstStyle/>
          <a:p>
            <a:fld id="{175A83D3-966B-400D-A439-3A5592584D0F}" type="datetime1">
              <a:rPr lang="fr-FR" smtClean="0"/>
              <a:t>16/09/2022</a:t>
            </a:fld>
            <a:endParaRPr lang="fr-FR"/>
          </a:p>
        </p:txBody>
      </p:sp>
      <p:sp>
        <p:nvSpPr>
          <p:cNvPr id="6" name="Footer Placeholder 5">
            <a:extLst>
              <a:ext uri="{FF2B5EF4-FFF2-40B4-BE49-F238E27FC236}">
                <a16:creationId xmlns:a16="http://schemas.microsoft.com/office/drawing/2014/main" id="{C45438D8-A749-47CE-9964-610C2FA665D1}"/>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3ABB8298-6EC3-4C52-AD76-94E000F751B5}"/>
              </a:ext>
            </a:extLst>
          </p:cNvPr>
          <p:cNvSpPr>
            <a:spLocks noGrp="1"/>
          </p:cNvSpPr>
          <p:nvPr>
            <p:ph type="sldNum" sz="quarter" idx="12"/>
          </p:nvPr>
        </p:nvSpPr>
        <p:spPr/>
        <p:txBody>
          <a:bodyPr/>
          <a:lstStyle/>
          <a:p>
            <a:fld id="{55566DE6-6023-4F1B-83B8-5B1409609C05}" type="slidenum">
              <a:rPr lang="fr-FR" smtClean="0"/>
              <a:t>‹N°›</a:t>
            </a:fld>
            <a:endParaRPr lang="fr-FR"/>
          </a:p>
        </p:txBody>
      </p:sp>
    </p:spTree>
    <p:extLst>
      <p:ext uri="{BB962C8B-B14F-4D97-AF65-F5344CB8AC3E}">
        <p14:creationId xmlns:p14="http://schemas.microsoft.com/office/powerpoint/2010/main" val="4102285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F5A39-1872-436A-A2E7-6AE42B264F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4AE7123B-21CA-47C7-BF08-8FF558E420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B866B924-601B-4A92-9608-A19DB93CA7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27328F-A020-48AF-96DA-C426EF70CF12}"/>
              </a:ext>
            </a:extLst>
          </p:cNvPr>
          <p:cNvSpPr>
            <a:spLocks noGrp="1"/>
          </p:cNvSpPr>
          <p:nvPr>
            <p:ph type="dt" sz="half" idx="10"/>
          </p:nvPr>
        </p:nvSpPr>
        <p:spPr/>
        <p:txBody>
          <a:bodyPr/>
          <a:lstStyle/>
          <a:p>
            <a:fld id="{88E9786D-0F31-4C56-B23C-672F56F9D7EF}" type="datetime1">
              <a:rPr lang="fr-FR" smtClean="0"/>
              <a:t>16/09/2022</a:t>
            </a:fld>
            <a:endParaRPr lang="fr-FR"/>
          </a:p>
        </p:txBody>
      </p:sp>
      <p:sp>
        <p:nvSpPr>
          <p:cNvPr id="6" name="Footer Placeholder 5">
            <a:extLst>
              <a:ext uri="{FF2B5EF4-FFF2-40B4-BE49-F238E27FC236}">
                <a16:creationId xmlns:a16="http://schemas.microsoft.com/office/drawing/2014/main" id="{19C825E5-EC89-46BA-9B6F-A727942CF702}"/>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665A5063-46B6-492D-AE1A-B6405AF2F7D4}"/>
              </a:ext>
            </a:extLst>
          </p:cNvPr>
          <p:cNvSpPr>
            <a:spLocks noGrp="1"/>
          </p:cNvSpPr>
          <p:nvPr>
            <p:ph type="sldNum" sz="quarter" idx="12"/>
          </p:nvPr>
        </p:nvSpPr>
        <p:spPr/>
        <p:txBody>
          <a:bodyPr/>
          <a:lstStyle/>
          <a:p>
            <a:fld id="{55566DE6-6023-4F1B-83B8-5B1409609C05}" type="slidenum">
              <a:rPr lang="fr-FR" smtClean="0"/>
              <a:t>‹N°›</a:t>
            </a:fld>
            <a:endParaRPr lang="fr-FR"/>
          </a:p>
        </p:txBody>
      </p:sp>
    </p:spTree>
    <p:extLst>
      <p:ext uri="{BB962C8B-B14F-4D97-AF65-F5344CB8AC3E}">
        <p14:creationId xmlns:p14="http://schemas.microsoft.com/office/powerpoint/2010/main" val="665048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hyperlink" Target="http://www.presentation-powerpoint.com/" TargetMode="Externa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8612C2-DF99-4C83-B1D8-1458F20426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E519BEF3-2E1F-423D-A1DB-C01D5A5B25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4CC1A97E-557E-44D4-998F-519E1C91DD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85CB1D-9A49-45B7-BA4D-DA9A42D8627D}" type="datetime1">
              <a:rPr lang="fr-FR" smtClean="0"/>
              <a:t>16/09/2022</a:t>
            </a:fld>
            <a:endParaRPr lang="fr-FR"/>
          </a:p>
        </p:txBody>
      </p:sp>
      <p:sp>
        <p:nvSpPr>
          <p:cNvPr id="5" name="Footer Placeholder 4">
            <a:extLst>
              <a:ext uri="{FF2B5EF4-FFF2-40B4-BE49-F238E27FC236}">
                <a16:creationId xmlns:a16="http://schemas.microsoft.com/office/drawing/2014/main" id="{EE6E225C-D54C-4CD4-B985-401D163C89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a:extLst>
              <a:ext uri="{FF2B5EF4-FFF2-40B4-BE49-F238E27FC236}">
                <a16:creationId xmlns:a16="http://schemas.microsoft.com/office/drawing/2014/main" id="{D2E36B32-161C-46F4-9DC0-0606ACE881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566DE6-6023-4F1B-83B8-5B1409609C05}" type="slidenum">
              <a:rPr lang="fr-FR" smtClean="0"/>
              <a:t>‹N°›</a:t>
            </a:fld>
            <a:endParaRPr lang="fr-FR"/>
          </a:p>
        </p:txBody>
      </p:sp>
      <p:sp>
        <p:nvSpPr>
          <p:cNvPr id="7" name="TextBox 6">
            <a:extLst>
              <a:ext uri="{FF2B5EF4-FFF2-40B4-BE49-F238E27FC236}">
                <a16:creationId xmlns:a16="http://schemas.microsoft.com/office/drawing/2014/main" id="{727577C4-EF18-4263-8E50-F315728DE8F4}"/>
              </a:ext>
            </a:extLst>
          </p:cNvPr>
          <p:cNvSpPr txBox="1"/>
          <p:nvPr userDrawn="1"/>
        </p:nvSpPr>
        <p:spPr>
          <a:xfrm>
            <a:off x="0" y="7042484"/>
            <a:ext cx="4038600" cy="369332"/>
          </a:xfrm>
          <a:prstGeom prst="rect">
            <a:avLst/>
          </a:prstGeom>
          <a:noFill/>
        </p:spPr>
        <p:txBody>
          <a:bodyPr wrap="square" rtlCol="0">
            <a:spAutoFit/>
          </a:bodyPr>
          <a:lstStyle/>
          <a:p>
            <a:r>
              <a:rPr lang="fr-FR" dirty="0">
                <a:hlinkClick r:id="rId13"/>
              </a:rPr>
              <a:t>www.presentation-powerpoint.com</a:t>
            </a:r>
            <a:endParaRPr lang="fr-FR" dirty="0"/>
          </a:p>
        </p:txBody>
      </p:sp>
    </p:spTree>
    <p:extLst>
      <p:ext uri="{BB962C8B-B14F-4D97-AF65-F5344CB8AC3E}">
        <p14:creationId xmlns:p14="http://schemas.microsoft.com/office/powerpoint/2010/main" val="12566080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4.jp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symfony.com/bundles/EasyAdminBundle/current/dashboards.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9A9E93F-F7D2-4414-BBEE-49211D29F53E}"/>
              </a:ext>
            </a:extLst>
          </p:cNvPr>
          <p:cNvPicPr>
            <a:picLocks noChangeAspect="1"/>
          </p:cNvPicPr>
          <p:nvPr/>
        </p:nvPicPr>
        <p:blipFill rotWithShape="1">
          <a:blip r:embed="rId3">
            <a:extLst>
              <a:ext uri="{28A0092B-C50C-407E-A947-70E740481C1C}">
                <a14:useLocalDpi xmlns:a14="http://schemas.microsoft.com/office/drawing/2010/main" val="0"/>
              </a:ext>
            </a:extLst>
          </a:blip>
          <a:srcRect t="6747" b="7702"/>
          <a:stretch/>
        </p:blipFill>
        <p:spPr>
          <a:xfrm>
            <a:off x="0" y="0"/>
            <a:ext cx="12259087" cy="6858000"/>
          </a:xfrm>
          <a:prstGeom prst="rect">
            <a:avLst/>
          </a:prstGeom>
        </p:spPr>
      </p:pic>
      <p:sp>
        <p:nvSpPr>
          <p:cNvPr id="3" name="Rectangle 2">
            <a:extLst>
              <a:ext uri="{FF2B5EF4-FFF2-40B4-BE49-F238E27FC236}">
                <a16:creationId xmlns:a16="http://schemas.microsoft.com/office/drawing/2014/main" id="{8D07D52B-D7ED-44D6-8A6C-3312F8C25558}"/>
              </a:ext>
            </a:extLst>
          </p:cNvPr>
          <p:cNvSpPr/>
          <p:nvPr/>
        </p:nvSpPr>
        <p:spPr>
          <a:xfrm>
            <a:off x="-1" y="0"/>
            <a:ext cx="12259087" cy="6858000"/>
          </a:xfrm>
          <a:prstGeom prst="rect">
            <a:avLst/>
          </a:prstGeom>
          <a:solidFill>
            <a:srgbClr val="445467">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Oval 3">
            <a:extLst>
              <a:ext uri="{FF2B5EF4-FFF2-40B4-BE49-F238E27FC236}">
                <a16:creationId xmlns:a16="http://schemas.microsoft.com/office/drawing/2014/main" id="{6BDCCBBB-8053-4ED8-8972-7957277C55F7}"/>
              </a:ext>
            </a:extLst>
          </p:cNvPr>
          <p:cNvSpPr/>
          <p:nvPr/>
        </p:nvSpPr>
        <p:spPr>
          <a:xfrm>
            <a:off x="3839817" y="1172817"/>
            <a:ext cx="4512366" cy="4512366"/>
          </a:xfrm>
          <a:prstGeom prst="ellipse">
            <a:avLst/>
          </a:prstGeom>
          <a:noFill/>
          <a:ln w="635000">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5" name="Group 4">
            <a:extLst>
              <a:ext uri="{FF2B5EF4-FFF2-40B4-BE49-F238E27FC236}">
                <a16:creationId xmlns:a16="http://schemas.microsoft.com/office/drawing/2014/main" id="{EA6890AF-3F62-4468-9B1F-5370E00542DB}"/>
              </a:ext>
            </a:extLst>
          </p:cNvPr>
          <p:cNvGrpSpPr/>
          <p:nvPr/>
        </p:nvGrpSpPr>
        <p:grpSpPr>
          <a:xfrm>
            <a:off x="2743115" y="2842264"/>
            <a:ext cx="6705769" cy="1451767"/>
            <a:chOff x="-6171548" y="4034212"/>
            <a:chExt cx="6705769" cy="1451767"/>
          </a:xfrm>
        </p:grpSpPr>
        <p:cxnSp>
          <p:nvCxnSpPr>
            <p:cNvPr id="30" name="Straight Connector 29">
              <a:extLst>
                <a:ext uri="{FF2B5EF4-FFF2-40B4-BE49-F238E27FC236}">
                  <a16:creationId xmlns:a16="http://schemas.microsoft.com/office/drawing/2014/main" id="{F83D5B9E-ABA0-4E23-B3EB-917E9E072E1D}"/>
                </a:ext>
              </a:extLst>
            </p:cNvPr>
            <p:cNvCxnSpPr/>
            <p:nvPr/>
          </p:nvCxnSpPr>
          <p:spPr>
            <a:xfrm>
              <a:off x="-3684077" y="5485979"/>
              <a:ext cx="1730828" cy="0"/>
            </a:xfrm>
            <a:prstGeom prst="line">
              <a:avLst/>
            </a:prstGeom>
            <a:ln w="53975">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2B229B6C-F18F-4536-86F1-A86D3285F4E9}"/>
                </a:ext>
              </a:extLst>
            </p:cNvPr>
            <p:cNvSpPr/>
            <p:nvPr/>
          </p:nvSpPr>
          <p:spPr>
            <a:xfrm>
              <a:off x="-4496753" y="5004403"/>
              <a:ext cx="3396342" cy="4162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bg1"/>
                  </a:solidFill>
                  <a:ea typeface="Open Sans" panose="020B0606030504020204" pitchFamily="34" charset="0"/>
                  <a:cs typeface="Open Sans" panose="020B0606030504020204" pitchFamily="34" charset="0"/>
                </a:rPr>
                <a:t>Développeur web et web mobile</a:t>
              </a:r>
            </a:p>
          </p:txBody>
        </p:sp>
        <p:sp>
          <p:nvSpPr>
            <p:cNvPr id="28" name="Rectangle 27">
              <a:extLst>
                <a:ext uri="{FF2B5EF4-FFF2-40B4-BE49-F238E27FC236}">
                  <a16:creationId xmlns:a16="http://schemas.microsoft.com/office/drawing/2014/main" id="{BF943F66-E0BE-4FF9-8A86-BB6A1C5C5945}"/>
                </a:ext>
              </a:extLst>
            </p:cNvPr>
            <p:cNvSpPr/>
            <p:nvPr/>
          </p:nvSpPr>
          <p:spPr>
            <a:xfrm>
              <a:off x="-6171548" y="4034212"/>
              <a:ext cx="6705769" cy="6250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8000" b="1" i="1" dirty="0">
                  <a:solidFill>
                    <a:srgbClr val="CB4D3C"/>
                  </a:solidFill>
                  <a:effectLst>
                    <a:outerShdw blurRad="38100" dist="38100" dir="2700000" algn="tl">
                      <a:srgbClr val="000000">
                        <a:alpha val="43137"/>
                      </a:srgbClr>
                    </a:outerShdw>
                  </a:effectLst>
                  <a:ea typeface="Open Sans" panose="020B0606030504020204" pitchFamily="34" charset="0"/>
                  <a:cs typeface="Open Sans" panose="020B0606030504020204" pitchFamily="34" charset="0"/>
                </a:rPr>
                <a:t>Dossier Projet</a:t>
              </a:r>
            </a:p>
          </p:txBody>
        </p:sp>
      </p:grpSp>
      <p:sp>
        <p:nvSpPr>
          <p:cNvPr id="6" name="Oval 5">
            <a:extLst>
              <a:ext uri="{FF2B5EF4-FFF2-40B4-BE49-F238E27FC236}">
                <a16:creationId xmlns:a16="http://schemas.microsoft.com/office/drawing/2014/main" id="{AB6583B8-DD39-43AB-861F-D0CF86A6FF00}"/>
              </a:ext>
            </a:extLst>
          </p:cNvPr>
          <p:cNvSpPr/>
          <p:nvPr/>
        </p:nvSpPr>
        <p:spPr>
          <a:xfrm>
            <a:off x="3096944" y="1338294"/>
            <a:ext cx="389045" cy="389045"/>
          </a:xfrm>
          <a:prstGeom prst="ellipse">
            <a:avLst/>
          </a:prstGeom>
          <a:solidFill>
            <a:srgbClr val="CB4D3C">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Oval 11">
            <a:extLst>
              <a:ext uri="{FF2B5EF4-FFF2-40B4-BE49-F238E27FC236}">
                <a16:creationId xmlns:a16="http://schemas.microsoft.com/office/drawing/2014/main" id="{EF6F4959-8AEB-4AE7-8F1C-976F929D0740}"/>
              </a:ext>
            </a:extLst>
          </p:cNvPr>
          <p:cNvSpPr/>
          <p:nvPr/>
        </p:nvSpPr>
        <p:spPr>
          <a:xfrm>
            <a:off x="892155" y="4613651"/>
            <a:ext cx="1071532" cy="1071532"/>
          </a:xfrm>
          <a:prstGeom prst="ellipse">
            <a:avLst/>
          </a:prstGeom>
          <a:solidFill>
            <a:srgbClr val="20AE97">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Oval 13">
            <a:extLst>
              <a:ext uri="{FF2B5EF4-FFF2-40B4-BE49-F238E27FC236}">
                <a16:creationId xmlns:a16="http://schemas.microsoft.com/office/drawing/2014/main" id="{D2F31874-841D-4754-8775-16B9BDBD4592}"/>
              </a:ext>
            </a:extLst>
          </p:cNvPr>
          <p:cNvSpPr/>
          <p:nvPr/>
        </p:nvSpPr>
        <p:spPr>
          <a:xfrm>
            <a:off x="9868138" y="978294"/>
            <a:ext cx="360175" cy="360000"/>
          </a:xfrm>
          <a:prstGeom prst="ellipse">
            <a:avLst/>
          </a:prstGeom>
          <a:solidFill>
            <a:srgbClr val="A9C67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Oval 14">
            <a:extLst>
              <a:ext uri="{FF2B5EF4-FFF2-40B4-BE49-F238E27FC236}">
                <a16:creationId xmlns:a16="http://schemas.microsoft.com/office/drawing/2014/main" id="{43033DD6-5022-4A33-8747-1A84BB2427B9}"/>
              </a:ext>
            </a:extLst>
          </p:cNvPr>
          <p:cNvSpPr/>
          <p:nvPr/>
        </p:nvSpPr>
        <p:spPr>
          <a:xfrm>
            <a:off x="11019024" y="5706090"/>
            <a:ext cx="626400" cy="626096"/>
          </a:xfrm>
          <a:prstGeom prst="ellipse">
            <a:avLst/>
          </a:prstGeom>
          <a:solidFill>
            <a:srgbClr val="F7AB31">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839405772"/>
      </p:ext>
    </p:extLst>
  </p:cSld>
  <p:clrMapOvr>
    <a:masterClrMapping/>
  </p:clrMapOvr>
  <mc:AlternateContent xmlns:mc="http://schemas.openxmlformats.org/markup-compatibility/2006" xmlns:p14="http://schemas.microsoft.com/office/powerpoint/2010/main">
    <mc:Choice Requires="p14">
      <p:transition spd="med" p14:dur="700" advTm="13115">
        <p:fade/>
      </p:transition>
    </mc:Choice>
    <mc:Fallback xmlns="">
      <p:transition spd="med" advTm="131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31"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ppt_w</p:attrName>
                                        </p:attrNameLst>
                                      </p:cBhvr>
                                      <p:tavLst>
                                        <p:tav tm="0">
                                          <p:val>
                                            <p:fltVal val="0"/>
                                          </p:val>
                                        </p:tav>
                                        <p:tav tm="100000">
                                          <p:val>
                                            <p:strVal val="#ppt_w"/>
                                          </p:val>
                                        </p:tav>
                                      </p:tavLst>
                                    </p:anim>
                                    <p:anim calcmode="lin" valueType="num">
                                      <p:cBhvr>
                                        <p:cTn id="15" dur="1000" fill="hold"/>
                                        <p:tgtEl>
                                          <p:spTgt spid="5"/>
                                        </p:tgtEl>
                                        <p:attrNameLst>
                                          <p:attrName>ppt_h</p:attrName>
                                        </p:attrNameLst>
                                      </p:cBhvr>
                                      <p:tavLst>
                                        <p:tav tm="0">
                                          <p:val>
                                            <p:fltVal val="0"/>
                                          </p:val>
                                        </p:tav>
                                        <p:tav tm="100000">
                                          <p:val>
                                            <p:strVal val="#ppt_h"/>
                                          </p:val>
                                        </p:tav>
                                      </p:tavLst>
                                    </p:anim>
                                    <p:anim calcmode="lin" valueType="num">
                                      <p:cBhvr>
                                        <p:cTn id="16" dur="1000" fill="hold"/>
                                        <p:tgtEl>
                                          <p:spTgt spid="5"/>
                                        </p:tgtEl>
                                        <p:attrNameLst>
                                          <p:attrName>style.rotation</p:attrName>
                                        </p:attrNameLst>
                                      </p:cBhvr>
                                      <p:tavLst>
                                        <p:tav tm="0">
                                          <p:val>
                                            <p:fltVal val="90"/>
                                          </p:val>
                                        </p:tav>
                                        <p:tav tm="100000">
                                          <p:val>
                                            <p:fltVal val="0"/>
                                          </p:val>
                                        </p:tav>
                                      </p:tavLst>
                                    </p:anim>
                                    <p:animEffect transition="in" filter="fade">
                                      <p:cBhvr>
                                        <p:cTn id="1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1DC59D8-617C-42DB-A803-5757CC9442C3}"/>
              </a:ext>
            </a:extLst>
          </p:cNvPr>
          <p:cNvSpPr/>
          <p:nvPr/>
        </p:nvSpPr>
        <p:spPr>
          <a:xfrm>
            <a:off x="583694" y="1013395"/>
            <a:ext cx="11108705" cy="45941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&lt;?</a:t>
            </a:r>
            <a:r>
              <a:rPr lang="fr-FR" sz="1800" dirty="0" err="1">
                <a:solidFill>
                  <a:srgbClr val="569CD6"/>
                </a:solidFill>
                <a:effectLst/>
                <a:latin typeface="Consolas" panose="020B0609020204030204" pitchFamily="49" charset="0"/>
                <a:ea typeface="Times New Roman" panose="02020603050405020304" pitchFamily="18" charset="0"/>
              </a:rPr>
              <a:t>php</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err="1">
                <a:solidFill>
                  <a:srgbClr val="569CD6"/>
                </a:solidFill>
                <a:effectLst/>
                <a:latin typeface="Consolas" panose="020B0609020204030204" pitchFamily="49" charset="0"/>
                <a:ea typeface="Times New Roman" panose="02020603050405020304" pitchFamily="18" charset="0"/>
              </a:rPr>
              <a:t>namespace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4EC9B0"/>
                </a:solidFill>
                <a:effectLst/>
                <a:latin typeface="Consolas" panose="020B0609020204030204" pitchFamily="49" charset="0"/>
                <a:ea typeface="Times New Roman" panose="02020603050405020304" pitchFamily="18" charset="0"/>
              </a:rPr>
              <a:t>App\Controller\Admin</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App\</a:t>
            </a:r>
            <a:r>
              <a:rPr lang="fr-FR" sz="1800" dirty="0" err="1">
                <a:solidFill>
                  <a:srgbClr val="D4D4D4"/>
                </a:solidFill>
                <a:effectLst/>
                <a:latin typeface="Consolas" panose="020B0609020204030204" pitchFamily="49" charset="0"/>
                <a:ea typeface="Times New Roman" panose="02020603050405020304" pitchFamily="18" charset="0"/>
              </a:rPr>
              <a:t>Entity</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4EC9B0"/>
                </a:solidFill>
                <a:effectLst/>
                <a:latin typeface="Consolas" panose="020B0609020204030204" pitchFamily="49" charset="0"/>
                <a:ea typeface="Times New Roman" panose="02020603050405020304" pitchFamily="18" charset="0"/>
              </a:rPr>
              <a:t>Avis</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\Config\</a:t>
            </a:r>
            <a:r>
              <a:rPr lang="fr-FR" sz="1800" dirty="0" err="1">
                <a:solidFill>
                  <a:srgbClr val="4EC9B0"/>
                </a:solidFill>
                <a:effectLst/>
                <a:latin typeface="Consolas" panose="020B0609020204030204" pitchFamily="49" charset="0"/>
                <a:ea typeface="Times New Roman" panose="02020603050405020304" pitchFamily="18" charset="0"/>
              </a:rPr>
              <a:t>Crud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\Config\</a:t>
            </a:r>
            <a:r>
              <a:rPr lang="fr-FR" sz="1800" dirty="0">
                <a:solidFill>
                  <a:srgbClr val="4EC9B0"/>
                </a:solidFill>
                <a:effectLst/>
                <a:latin typeface="Consolas" panose="020B0609020204030204" pitchFamily="49" charset="0"/>
                <a:ea typeface="Times New Roman" panose="02020603050405020304" pitchFamily="18" charset="0"/>
              </a:rPr>
              <a:t>Actions</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\Field\</a:t>
            </a:r>
            <a:r>
              <a:rPr lang="fr-FR" sz="1800" dirty="0" err="1">
                <a:solidFill>
                  <a:srgbClr val="4EC9B0"/>
                </a:solidFill>
                <a:effectLst/>
                <a:latin typeface="Consolas" panose="020B0609020204030204" pitchFamily="49" charset="0"/>
                <a:ea typeface="Times New Roman" panose="02020603050405020304" pitchFamily="18" charset="0"/>
              </a:rPr>
              <a:t>SlugField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\Field\</a:t>
            </a:r>
            <a:r>
              <a:rPr lang="fr-FR" sz="1800" dirty="0" err="1">
                <a:solidFill>
                  <a:srgbClr val="4EC9B0"/>
                </a:solidFill>
                <a:effectLst/>
                <a:latin typeface="Consolas" panose="020B0609020204030204" pitchFamily="49" charset="0"/>
                <a:ea typeface="Times New Roman" panose="02020603050405020304" pitchFamily="18" charset="0"/>
              </a:rPr>
              <a:t>TextField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\Field\</a:t>
            </a:r>
            <a:r>
              <a:rPr lang="fr-FR" sz="1800" dirty="0" err="1">
                <a:solidFill>
                  <a:srgbClr val="4EC9B0"/>
                </a:solidFill>
                <a:effectLst/>
                <a:latin typeface="Consolas" panose="020B0609020204030204" pitchFamily="49" charset="0"/>
                <a:ea typeface="Times New Roman" panose="02020603050405020304" pitchFamily="18" charset="0"/>
              </a:rPr>
              <a:t>ImageField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\Field\</a:t>
            </a:r>
            <a:r>
              <a:rPr lang="fr-FR" sz="1800" dirty="0" err="1">
                <a:solidFill>
                  <a:srgbClr val="4EC9B0"/>
                </a:solidFill>
                <a:effectLst/>
                <a:latin typeface="Consolas" panose="020B0609020204030204" pitchFamily="49" charset="0"/>
                <a:ea typeface="Times New Roman" panose="02020603050405020304" pitchFamily="18" charset="0"/>
              </a:rPr>
              <a:t>MoneyField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\Field\</a:t>
            </a:r>
            <a:r>
              <a:rPr lang="fr-FR" sz="1800" dirty="0" err="1">
                <a:solidFill>
                  <a:srgbClr val="4EC9B0"/>
                </a:solidFill>
                <a:effectLst/>
                <a:latin typeface="Consolas" panose="020B0609020204030204" pitchFamily="49" charset="0"/>
                <a:ea typeface="Times New Roman" panose="02020603050405020304" pitchFamily="18" charset="0"/>
              </a:rPr>
              <a:t>BooleanField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\Field\</a:t>
            </a:r>
            <a:r>
              <a:rPr lang="fr-FR" sz="1800" dirty="0" err="1">
                <a:solidFill>
                  <a:srgbClr val="4EC9B0"/>
                </a:solidFill>
                <a:effectLst/>
                <a:latin typeface="Consolas" panose="020B0609020204030204" pitchFamily="49" charset="0"/>
                <a:ea typeface="Times New Roman" panose="02020603050405020304" pitchFamily="18" charset="0"/>
              </a:rPr>
              <a:t>DateTimeField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\Field\</a:t>
            </a:r>
            <a:r>
              <a:rPr lang="fr-FR" sz="1800" dirty="0" err="1">
                <a:solidFill>
                  <a:srgbClr val="4EC9B0"/>
                </a:solidFill>
                <a:effectLst/>
                <a:latin typeface="Consolas" panose="020B0609020204030204" pitchFamily="49" charset="0"/>
                <a:ea typeface="Times New Roman" panose="02020603050405020304" pitchFamily="18" charset="0"/>
              </a:rPr>
              <a:t>TextareaField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\Field\</a:t>
            </a:r>
            <a:r>
              <a:rPr lang="fr-FR" sz="1800" dirty="0" err="1">
                <a:solidFill>
                  <a:srgbClr val="4EC9B0"/>
                </a:solidFill>
                <a:effectLst/>
                <a:latin typeface="Consolas" panose="020B0609020204030204" pitchFamily="49" charset="0"/>
                <a:ea typeface="Times New Roman" panose="02020603050405020304" pitchFamily="18" charset="0"/>
              </a:rPr>
              <a:t>AssociationField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\Controller\</a:t>
            </a:r>
            <a:r>
              <a:rPr lang="fr-FR" sz="1800" dirty="0" err="1">
                <a:solidFill>
                  <a:srgbClr val="4EC9B0"/>
                </a:solidFill>
                <a:effectLst/>
                <a:latin typeface="Consolas" panose="020B0609020204030204" pitchFamily="49" charset="0"/>
                <a:ea typeface="Times New Roman" panose="02020603050405020304" pitchFamily="18" charset="0"/>
              </a:rPr>
              <a:t>AbstractCrudController</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class</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AvisCrudController</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extends</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AbstractCrudController</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569CD6"/>
                </a:solidFill>
                <a:effectLst/>
                <a:latin typeface="Consolas" panose="020B0609020204030204" pitchFamily="49" charset="0"/>
                <a:ea typeface="Times New Roman" panose="02020603050405020304" pitchFamily="18" charset="0"/>
              </a:rPr>
              <a:t>public</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static</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function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CDCAA"/>
                </a:solidFill>
                <a:effectLst/>
                <a:latin typeface="Consolas" panose="020B0609020204030204" pitchFamily="49" charset="0"/>
                <a:ea typeface="Times New Roman" panose="02020603050405020304" pitchFamily="18" charset="0"/>
              </a:rPr>
              <a:t>getEntityFqcn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569CD6"/>
                </a:solidFill>
                <a:effectLst/>
                <a:latin typeface="Consolas" panose="020B0609020204030204" pitchFamily="49" charset="0"/>
                <a:ea typeface="Times New Roman" panose="02020603050405020304" pitchFamily="18" charset="0"/>
              </a:rPr>
              <a:t>string</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586C0"/>
                </a:solidFill>
                <a:effectLst/>
                <a:latin typeface="Consolas" panose="020B0609020204030204" pitchFamily="49" charset="0"/>
                <a:ea typeface="Times New Roman" panose="02020603050405020304" pitchFamily="18" charset="0"/>
              </a:rPr>
              <a:t>return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4EC9B0"/>
                </a:solidFill>
                <a:effectLst/>
                <a:latin typeface="Consolas" panose="020B0609020204030204" pitchFamily="49" charset="0"/>
                <a:ea typeface="Times New Roman" panose="02020603050405020304" pitchFamily="18" charset="0"/>
              </a:rPr>
              <a:t>Avis</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569CD6"/>
                </a:solidFill>
                <a:effectLst/>
                <a:latin typeface="Consolas" panose="020B0609020204030204" pitchFamily="49" charset="0"/>
                <a:ea typeface="Times New Roman" panose="02020603050405020304" pitchFamily="18" charset="0"/>
              </a:rPr>
              <a:t>class</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tabLst>
                <a:tab pos="331470" algn="l"/>
              </a:tabLst>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p:txBody>
      </p:sp>
      <p:sp>
        <p:nvSpPr>
          <p:cNvPr id="11" name="Slide Number Placeholder 17">
            <a:extLst>
              <a:ext uri="{FF2B5EF4-FFF2-40B4-BE49-F238E27FC236}">
                <a16:creationId xmlns:a16="http://schemas.microsoft.com/office/drawing/2014/main" id="{662B0B44-21D6-4C70-A5BA-365AFE995CAF}"/>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10</a:t>
            </a:fld>
            <a:endParaRPr lang="fr-FR" sz="2000" b="1" dirty="0">
              <a:solidFill>
                <a:schemeClr val="bg1"/>
              </a:solidFill>
              <a:ea typeface="Open Sans" panose="020B0606030504020204" pitchFamily="34" charset="0"/>
              <a:cs typeface="Open Sans" panose="020B0606030504020204" pitchFamily="34" charset="0"/>
            </a:endParaRPr>
          </a:p>
        </p:txBody>
      </p:sp>
      <p:sp>
        <p:nvSpPr>
          <p:cNvPr id="3" name="TextBox 13">
            <a:extLst>
              <a:ext uri="{FF2B5EF4-FFF2-40B4-BE49-F238E27FC236}">
                <a16:creationId xmlns:a16="http://schemas.microsoft.com/office/drawing/2014/main" id="{0B6C1DFF-9658-8439-BFC7-941F3981D75F}"/>
              </a:ext>
            </a:extLst>
          </p:cNvPr>
          <p:cNvSpPr txBox="1"/>
          <p:nvPr/>
        </p:nvSpPr>
        <p:spPr>
          <a:xfrm>
            <a:off x="673263" y="315615"/>
            <a:ext cx="10705935" cy="369332"/>
          </a:xfrm>
          <a:prstGeom prst="rect">
            <a:avLst/>
          </a:prstGeom>
          <a:noFill/>
        </p:spPr>
        <p:txBody>
          <a:bodyPr wrap="square">
            <a:spAutoFit/>
          </a:bodyPr>
          <a:lstStyle/>
          <a:p>
            <a:pPr>
              <a:buClr>
                <a:srgbClr val="00A2FF"/>
              </a:buClr>
              <a:buSzPts val="1400"/>
            </a:pPr>
            <a:r>
              <a:rPr lang="fr-FR" sz="1800" dirty="0">
                <a:solidFill>
                  <a:srgbClr val="0075B9"/>
                </a:solidFill>
                <a:effectLst/>
                <a:latin typeface="Arial" panose="020B0604020202020204" pitchFamily="34" charset="0"/>
                <a:ea typeface="Helvetica Neue"/>
                <a:cs typeface="Helvetica Neue"/>
              </a:rPr>
              <a:t>1.2 Exemple de fichier de configuration </a:t>
            </a:r>
            <a:r>
              <a:rPr lang="fr-FR" sz="1800" dirty="0" err="1">
                <a:solidFill>
                  <a:srgbClr val="0075B9"/>
                </a:solidFill>
                <a:effectLst/>
                <a:latin typeface="Arial" panose="020B0604020202020204" pitchFamily="34" charset="0"/>
                <a:ea typeface="Helvetica Neue"/>
                <a:cs typeface="Helvetica Neue"/>
              </a:rPr>
              <a:t>crud</a:t>
            </a:r>
            <a:r>
              <a:rPr lang="fr-FR" sz="1800" dirty="0">
                <a:solidFill>
                  <a:srgbClr val="0075B9"/>
                </a:solidFill>
                <a:effectLst/>
                <a:latin typeface="Arial" panose="020B0604020202020204" pitchFamily="34" charset="0"/>
                <a:ea typeface="Helvetica Neue"/>
                <a:cs typeface="Helvetica Neue"/>
              </a:rPr>
              <a:t> pour la table Avis</a:t>
            </a:r>
            <a:endParaRPr lang="fr-FR" sz="18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57432600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1DC59D8-617C-42DB-A803-5757CC9442C3}"/>
              </a:ext>
            </a:extLst>
          </p:cNvPr>
          <p:cNvSpPr/>
          <p:nvPr/>
        </p:nvSpPr>
        <p:spPr>
          <a:xfrm>
            <a:off x="583694" y="744091"/>
            <a:ext cx="11108705" cy="51327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algn="l" rtl="0" eaLnBrk="1" latinLnBrk="0" hangingPunct="1">
              <a:lnSpc>
                <a:spcPts val="1425"/>
              </a:lnSpc>
              <a:spcBef>
                <a:spcPts val="0"/>
              </a:spcBef>
              <a:spcAft>
                <a:spcPts val="0"/>
              </a:spcAft>
            </a:pPr>
            <a:r>
              <a:rPr lang="fr-FR" sz="1800" kern="1200" dirty="0">
                <a:solidFill>
                  <a:srgbClr val="569CD6"/>
                </a:solidFill>
                <a:effectLst/>
                <a:latin typeface="Consolas" panose="020B0609020204030204" pitchFamily="49" charset="0"/>
                <a:ea typeface="Times New Roman" panose="02020603050405020304" pitchFamily="18" charset="0"/>
                <a:cs typeface="+mn-cs"/>
              </a:rPr>
              <a:t>public</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err="1">
                <a:solidFill>
                  <a:srgbClr val="569CD6"/>
                </a:solidFill>
                <a:effectLst/>
                <a:latin typeface="Consolas" panose="020B0609020204030204" pitchFamily="49" charset="0"/>
                <a:ea typeface="Times New Roman" panose="02020603050405020304" pitchFamily="18" charset="0"/>
                <a:cs typeface="+mn-cs"/>
              </a:rPr>
              <a:t>function</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err="1">
                <a:solidFill>
                  <a:srgbClr val="DCDCAA"/>
                </a:solidFill>
                <a:effectLst/>
                <a:latin typeface="Consolas" panose="020B0609020204030204" pitchFamily="49" charset="0"/>
                <a:ea typeface="Times New Roman" panose="02020603050405020304" pitchFamily="18" charset="0"/>
                <a:cs typeface="+mn-cs"/>
              </a:rPr>
              <a:t>configureFields</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a:solidFill>
                  <a:srgbClr val="569CD6"/>
                </a:solidFill>
                <a:effectLst/>
                <a:latin typeface="Consolas" panose="020B0609020204030204" pitchFamily="49" charset="0"/>
                <a:ea typeface="Times New Roman" panose="02020603050405020304" pitchFamily="18" charset="0"/>
                <a:cs typeface="+mn-cs"/>
              </a:rPr>
              <a:t>string</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9CDCFE"/>
                </a:solidFill>
                <a:effectLst/>
                <a:latin typeface="Consolas" panose="020B0609020204030204" pitchFamily="49" charset="0"/>
                <a:ea typeface="Times New Roman" panose="02020603050405020304" pitchFamily="18" charset="0"/>
                <a:cs typeface="+mn-cs"/>
              </a:rPr>
              <a:t>$</a:t>
            </a:r>
            <a:r>
              <a:rPr lang="fr-FR" sz="1800" kern="1200" dirty="0" err="1">
                <a:solidFill>
                  <a:srgbClr val="9CDCFE"/>
                </a:solidFill>
                <a:effectLst/>
                <a:latin typeface="Consolas" panose="020B0609020204030204" pitchFamily="49" charset="0"/>
                <a:ea typeface="Times New Roman" panose="02020603050405020304" pitchFamily="18" charset="0"/>
                <a:cs typeface="+mn-cs"/>
              </a:rPr>
              <a:t>pageName</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err="1">
                <a:solidFill>
                  <a:srgbClr val="569CD6"/>
                </a:solidFill>
                <a:effectLst/>
                <a:latin typeface="Consolas" panose="020B0609020204030204" pitchFamily="49" charset="0"/>
                <a:ea typeface="Times New Roman" panose="02020603050405020304" pitchFamily="18" charset="0"/>
                <a:cs typeface="+mn-cs"/>
              </a:rPr>
              <a:t>iterable</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C586C0"/>
                </a:solidFill>
                <a:effectLst/>
                <a:latin typeface="Consolas" panose="020B0609020204030204" pitchFamily="49" charset="0"/>
                <a:ea typeface="Times New Roman" panose="02020603050405020304" pitchFamily="18" charset="0"/>
                <a:cs typeface="+mn-cs"/>
              </a:rPr>
              <a:t>return</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err="1">
                <a:solidFill>
                  <a:srgbClr val="4EC9B0"/>
                </a:solidFill>
                <a:effectLst/>
                <a:latin typeface="Consolas" panose="020B0609020204030204" pitchFamily="49" charset="0"/>
                <a:ea typeface="Times New Roman" panose="02020603050405020304" pitchFamily="18" charset="0"/>
                <a:cs typeface="+mn-cs"/>
              </a:rPr>
              <a:t>TextField</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a:solidFill>
                  <a:srgbClr val="DCDCAA"/>
                </a:solidFill>
                <a:effectLst/>
                <a:latin typeface="Consolas" panose="020B0609020204030204" pitchFamily="49" charset="0"/>
                <a:ea typeface="Times New Roman" panose="02020603050405020304" pitchFamily="18" charset="0"/>
                <a:cs typeface="+mn-cs"/>
              </a:rPr>
              <a:t>new</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a:solidFill>
                  <a:srgbClr val="CE9178"/>
                </a:solidFill>
                <a:effectLst/>
                <a:latin typeface="Consolas" panose="020B0609020204030204" pitchFamily="49" charset="0"/>
                <a:ea typeface="Times New Roman" panose="02020603050405020304" pitchFamily="18" charset="0"/>
                <a:cs typeface="+mn-cs"/>
              </a:rPr>
              <a:t>'</a:t>
            </a:r>
            <a:r>
              <a:rPr lang="fr-FR" sz="1800" kern="1200" dirty="0" err="1">
                <a:solidFill>
                  <a:srgbClr val="CE9178"/>
                </a:solidFill>
                <a:effectLst/>
                <a:latin typeface="Consolas" panose="020B0609020204030204" pitchFamily="49" charset="0"/>
                <a:ea typeface="Times New Roman" panose="02020603050405020304" pitchFamily="18" charset="0"/>
                <a:cs typeface="+mn-cs"/>
              </a:rPr>
              <a:t>auteur'</a:t>
            </a:r>
            <a:r>
              <a:rPr lang="fr-FR" sz="1800" kern="1200" dirty="0" err="1">
                <a:solidFill>
                  <a:srgbClr val="D4D4D4"/>
                </a:solidFill>
                <a:effectLst/>
                <a:latin typeface="Consolas" panose="020B0609020204030204" pitchFamily="49" charset="0"/>
                <a:ea typeface="Times New Roman" panose="02020603050405020304" pitchFamily="18" charset="0"/>
                <a:cs typeface="+mn-cs"/>
              </a:rPr>
              <a:t>,</a:t>
            </a:r>
            <a:r>
              <a:rPr lang="fr-FR" sz="1800" kern="1200" dirty="0" err="1">
                <a:solidFill>
                  <a:srgbClr val="CE9178"/>
                </a:solidFill>
                <a:effectLst/>
                <a:latin typeface="Consolas" panose="020B0609020204030204" pitchFamily="49" charset="0"/>
                <a:ea typeface="Times New Roman" panose="02020603050405020304" pitchFamily="18" charset="0"/>
                <a:cs typeface="+mn-cs"/>
              </a:rPr>
              <a:t>'Auteur</a:t>
            </a:r>
            <a:r>
              <a:rPr lang="fr-FR" sz="1800" kern="1200" dirty="0">
                <a:solidFill>
                  <a:srgbClr val="CE9178"/>
                </a:solidFill>
                <a:effectLst/>
                <a:latin typeface="Consolas" panose="020B0609020204030204" pitchFamily="49" charset="0"/>
                <a:ea typeface="Times New Roman" panose="02020603050405020304" pitchFamily="18" charset="0"/>
                <a:cs typeface="+mn-cs"/>
              </a:rPr>
              <a:t>'</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6A9955"/>
                </a:solidFill>
                <a:effectLst/>
                <a:latin typeface="Consolas" panose="020B0609020204030204" pitchFamily="49" charset="0"/>
                <a:ea typeface="Times New Roman" panose="02020603050405020304" pitchFamily="18" charset="0"/>
                <a:cs typeface="+mn-cs"/>
              </a:rPr>
              <a:t>// Relis le champs auteur à une colonne Auteur dans le tableau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err="1">
                <a:solidFill>
                  <a:srgbClr val="4EC9B0"/>
                </a:solidFill>
                <a:effectLst/>
                <a:latin typeface="Consolas" panose="020B0609020204030204" pitchFamily="49" charset="0"/>
                <a:ea typeface="Times New Roman" panose="02020603050405020304" pitchFamily="18" charset="0"/>
                <a:cs typeface="+mn-cs"/>
              </a:rPr>
              <a:t>TextareaField</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a:solidFill>
                  <a:srgbClr val="DCDCAA"/>
                </a:solidFill>
                <a:effectLst/>
                <a:latin typeface="Consolas" panose="020B0609020204030204" pitchFamily="49" charset="0"/>
                <a:ea typeface="Times New Roman" panose="02020603050405020304" pitchFamily="18" charset="0"/>
                <a:cs typeface="+mn-cs"/>
              </a:rPr>
              <a:t>new</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a:solidFill>
                  <a:srgbClr val="CE9178"/>
                </a:solidFill>
                <a:effectLst/>
                <a:latin typeface="Consolas" panose="020B0609020204030204" pitchFamily="49" charset="0"/>
                <a:ea typeface="Times New Roman" panose="02020603050405020304" pitchFamily="18" charset="0"/>
                <a:cs typeface="+mn-cs"/>
              </a:rPr>
              <a:t>'contenu'</a:t>
            </a:r>
            <a:r>
              <a:rPr lang="fr-FR" sz="1800" kern="1200" dirty="0">
                <a:solidFill>
                  <a:srgbClr val="D4D4D4"/>
                </a:solidFill>
                <a:effectLst/>
                <a:latin typeface="Consolas" panose="020B0609020204030204" pitchFamily="49" charset="0"/>
                <a:ea typeface="Times New Roman" panose="02020603050405020304" pitchFamily="18" charset="0"/>
                <a:cs typeface="+mn-cs"/>
              </a:rPr>
              <a:t>)-&gt;</a:t>
            </a:r>
            <a:r>
              <a:rPr lang="fr-FR" sz="1800" kern="1200" dirty="0" err="1">
                <a:solidFill>
                  <a:srgbClr val="DCDCAA"/>
                </a:solidFill>
                <a:effectLst/>
                <a:latin typeface="Consolas" panose="020B0609020204030204" pitchFamily="49" charset="0"/>
                <a:ea typeface="Times New Roman" panose="02020603050405020304" pitchFamily="18" charset="0"/>
                <a:cs typeface="+mn-cs"/>
              </a:rPr>
              <a:t>hideOnIndex</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err="1">
                <a:solidFill>
                  <a:srgbClr val="4EC9B0"/>
                </a:solidFill>
                <a:effectLst/>
                <a:latin typeface="Consolas" panose="020B0609020204030204" pitchFamily="49" charset="0"/>
                <a:ea typeface="Times New Roman" panose="02020603050405020304" pitchFamily="18" charset="0"/>
                <a:cs typeface="+mn-cs"/>
              </a:rPr>
              <a:t>DateTimeField</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a:solidFill>
                  <a:srgbClr val="DCDCAA"/>
                </a:solidFill>
                <a:effectLst/>
                <a:latin typeface="Consolas" panose="020B0609020204030204" pitchFamily="49" charset="0"/>
                <a:ea typeface="Times New Roman" panose="02020603050405020304" pitchFamily="18" charset="0"/>
                <a:cs typeface="+mn-cs"/>
              </a:rPr>
              <a:t>new</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a:solidFill>
                  <a:srgbClr val="CE9178"/>
                </a:solidFill>
                <a:effectLst/>
                <a:latin typeface="Consolas" panose="020B0609020204030204" pitchFamily="49" charset="0"/>
                <a:ea typeface="Times New Roman" panose="02020603050405020304" pitchFamily="18" charset="0"/>
                <a:cs typeface="+mn-cs"/>
              </a:rPr>
              <a:t>'</a:t>
            </a:r>
            <a:r>
              <a:rPr lang="fr-FR" sz="1800" kern="1200" dirty="0" err="1">
                <a:solidFill>
                  <a:srgbClr val="CE9178"/>
                </a:solidFill>
                <a:effectLst/>
                <a:latin typeface="Consolas" panose="020B0609020204030204" pitchFamily="49" charset="0"/>
                <a:ea typeface="Times New Roman" panose="02020603050405020304" pitchFamily="18" charset="0"/>
                <a:cs typeface="+mn-cs"/>
              </a:rPr>
              <a:t>created_at</a:t>
            </a:r>
            <a:r>
              <a:rPr lang="fr-FR" sz="1800" kern="1200" dirty="0">
                <a:solidFill>
                  <a:srgbClr val="CE9178"/>
                </a:solidFill>
                <a:effectLst/>
                <a:latin typeface="Consolas" panose="020B0609020204030204" pitchFamily="49" charset="0"/>
                <a:ea typeface="Times New Roman" panose="02020603050405020304" pitchFamily="18" charset="0"/>
                <a:cs typeface="+mn-cs"/>
              </a:rPr>
              <a:t>'</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CE9178"/>
                </a:solidFill>
                <a:effectLst/>
                <a:latin typeface="Consolas" panose="020B0609020204030204" pitchFamily="49" charset="0"/>
                <a:ea typeface="Times New Roman" panose="02020603050405020304" pitchFamily="18" charset="0"/>
                <a:cs typeface="+mn-cs"/>
              </a:rPr>
              <a:t>'Créée le'</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569CD6"/>
                </a:solidFill>
                <a:effectLst/>
                <a:latin typeface="Consolas" panose="020B0609020204030204" pitchFamily="49" charset="0"/>
                <a:ea typeface="Times New Roman" panose="02020603050405020304" pitchFamily="18" charset="0"/>
                <a:cs typeface="+mn-cs"/>
              </a:rPr>
              <a:t>public</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err="1">
                <a:solidFill>
                  <a:srgbClr val="569CD6"/>
                </a:solidFill>
                <a:effectLst/>
                <a:latin typeface="Consolas" panose="020B0609020204030204" pitchFamily="49" charset="0"/>
                <a:ea typeface="Times New Roman" panose="02020603050405020304" pitchFamily="18" charset="0"/>
                <a:cs typeface="+mn-cs"/>
              </a:rPr>
              <a:t>function</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err="1">
                <a:solidFill>
                  <a:srgbClr val="DCDCAA"/>
                </a:solidFill>
                <a:effectLst/>
                <a:latin typeface="Consolas" panose="020B0609020204030204" pitchFamily="49" charset="0"/>
                <a:ea typeface="Times New Roman" panose="02020603050405020304" pitchFamily="18" charset="0"/>
                <a:cs typeface="+mn-cs"/>
              </a:rPr>
              <a:t>configureCrud</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err="1">
                <a:solidFill>
                  <a:srgbClr val="4EC9B0"/>
                </a:solidFill>
                <a:effectLst/>
                <a:latin typeface="Consolas" panose="020B0609020204030204" pitchFamily="49" charset="0"/>
                <a:ea typeface="Times New Roman" panose="02020603050405020304" pitchFamily="18" charset="0"/>
                <a:cs typeface="+mn-cs"/>
              </a:rPr>
              <a:t>Crud</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9CDCFE"/>
                </a:solidFill>
                <a:effectLst/>
                <a:latin typeface="Consolas" panose="020B0609020204030204" pitchFamily="49" charset="0"/>
                <a:ea typeface="Times New Roman" panose="02020603050405020304" pitchFamily="18" charset="0"/>
                <a:cs typeface="+mn-cs"/>
              </a:rPr>
              <a:t>$</a:t>
            </a:r>
            <a:r>
              <a:rPr lang="fr-FR" sz="1800" kern="1200" dirty="0" err="1">
                <a:solidFill>
                  <a:srgbClr val="9CDCFE"/>
                </a:solidFill>
                <a:effectLst/>
                <a:latin typeface="Consolas" panose="020B0609020204030204" pitchFamily="49" charset="0"/>
                <a:ea typeface="Times New Roman" panose="02020603050405020304" pitchFamily="18" charset="0"/>
                <a:cs typeface="+mn-cs"/>
              </a:rPr>
              <a:t>crud</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err="1">
                <a:solidFill>
                  <a:srgbClr val="4EC9B0"/>
                </a:solidFill>
                <a:effectLst/>
                <a:latin typeface="Consolas" panose="020B0609020204030204" pitchFamily="49" charset="0"/>
                <a:ea typeface="Times New Roman" panose="02020603050405020304" pitchFamily="18" charset="0"/>
                <a:cs typeface="+mn-cs"/>
              </a:rPr>
              <a:t>Crud</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C586C0"/>
                </a:solidFill>
                <a:effectLst/>
                <a:latin typeface="Consolas" panose="020B0609020204030204" pitchFamily="49" charset="0"/>
                <a:ea typeface="Times New Roman" panose="02020603050405020304" pitchFamily="18" charset="0"/>
                <a:cs typeface="+mn-cs"/>
              </a:rPr>
              <a:t>return</a:t>
            </a: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9CDCFE"/>
                </a:solidFill>
                <a:effectLst/>
                <a:latin typeface="Consolas" panose="020B0609020204030204" pitchFamily="49" charset="0"/>
                <a:ea typeface="Times New Roman" panose="02020603050405020304" pitchFamily="18" charset="0"/>
                <a:cs typeface="+mn-cs"/>
              </a:rPr>
              <a:t>$</a:t>
            </a:r>
            <a:r>
              <a:rPr lang="fr-FR" sz="1800" kern="1200" dirty="0" err="1">
                <a:solidFill>
                  <a:srgbClr val="9CDCFE"/>
                </a:solidFill>
                <a:effectLst/>
                <a:latin typeface="Consolas" panose="020B0609020204030204" pitchFamily="49" charset="0"/>
                <a:ea typeface="Times New Roman" panose="02020603050405020304" pitchFamily="18" charset="0"/>
                <a:cs typeface="+mn-cs"/>
              </a:rPr>
              <a:t>crud</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-&gt;</a:t>
            </a:r>
            <a:r>
              <a:rPr lang="fr-FR" sz="1800" kern="1200" dirty="0" err="1">
                <a:solidFill>
                  <a:srgbClr val="DCDCAA"/>
                </a:solidFill>
                <a:effectLst/>
                <a:latin typeface="Consolas" panose="020B0609020204030204" pitchFamily="49" charset="0"/>
                <a:ea typeface="Times New Roman" panose="02020603050405020304" pitchFamily="18" charset="0"/>
                <a:cs typeface="+mn-cs"/>
              </a:rPr>
              <a:t>setEntityLabelInSingular</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a:solidFill>
                  <a:srgbClr val="CE9178"/>
                </a:solidFill>
                <a:effectLst/>
                <a:latin typeface="Consolas" panose="020B0609020204030204" pitchFamily="49" charset="0"/>
                <a:ea typeface="Times New Roman" panose="02020603050405020304" pitchFamily="18" charset="0"/>
                <a:cs typeface="+mn-cs"/>
              </a:rPr>
              <a:t>'Avis'</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-&gt;</a:t>
            </a:r>
            <a:r>
              <a:rPr lang="fr-FR" sz="1800" kern="1200" dirty="0" err="1">
                <a:solidFill>
                  <a:srgbClr val="DCDCAA"/>
                </a:solidFill>
                <a:effectLst/>
                <a:latin typeface="Consolas" panose="020B0609020204030204" pitchFamily="49" charset="0"/>
                <a:ea typeface="Times New Roman" panose="02020603050405020304" pitchFamily="18" charset="0"/>
                <a:cs typeface="+mn-cs"/>
              </a:rPr>
              <a:t>setEntityLabelInPlural</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r>
              <a:rPr lang="fr-FR" sz="1800" kern="1200" dirty="0">
                <a:solidFill>
                  <a:srgbClr val="CE9178"/>
                </a:solidFill>
                <a:effectLst/>
                <a:latin typeface="Consolas" panose="020B0609020204030204" pitchFamily="49" charset="0"/>
                <a:ea typeface="Times New Roman" panose="02020603050405020304" pitchFamily="18" charset="0"/>
                <a:cs typeface="+mn-cs"/>
              </a:rPr>
              <a:t>'Avis'</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6A9955"/>
                </a:solidFill>
                <a:effectLst/>
                <a:latin typeface="Consolas" panose="020B0609020204030204" pitchFamily="49" charset="0"/>
                <a:ea typeface="Times New Roman" panose="02020603050405020304" pitchFamily="18" charset="0"/>
                <a:cs typeface="+mn-cs"/>
              </a:rPr>
              <a:t>// -- Structure de la table `avis`</a:t>
            </a:r>
            <a:endParaRPr lang="fr-FR" dirty="0">
              <a:effectLst/>
            </a:endParaRPr>
          </a:p>
          <a:p>
            <a:pPr marL="0" algn="l" rtl="0" eaLnBrk="1" latinLnBrk="0" hangingPunct="1">
              <a:lnSpc>
                <a:spcPts val="1425"/>
              </a:lnSpc>
              <a:spcBef>
                <a:spcPts val="0"/>
              </a:spcBef>
              <a:spcAft>
                <a:spcPts val="0"/>
              </a:spcAft>
            </a:pPr>
            <a:r>
              <a:rPr lang="fr-FR" sz="1800" kern="1200" dirty="0">
                <a:solidFill>
                  <a:srgbClr val="6A9955"/>
                </a:solidFill>
                <a:effectLst/>
                <a:latin typeface="Consolas" panose="020B0609020204030204" pitchFamily="49" charset="0"/>
                <a:ea typeface="Times New Roman" panose="02020603050405020304" pitchFamily="18" charset="0"/>
                <a:cs typeface="+mn-cs"/>
              </a:rPr>
              <a:t>// CREATE TABLE `avis` (</a:t>
            </a:r>
            <a:endParaRPr lang="fr-FR" dirty="0">
              <a:effectLst/>
            </a:endParaRPr>
          </a:p>
          <a:p>
            <a:pPr marL="0" algn="l" rtl="0" eaLnBrk="1" latinLnBrk="0" hangingPunct="1">
              <a:lnSpc>
                <a:spcPts val="1425"/>
              </a:lnSpc>
              <a:spcBef>
                <a:spcPts val="0"/>
              </a:spcBef>
              <a:spcAft>
                <a:spcPts val="0"/>
              </a:spcAft>
            </a:pPr>
            <a:r>
              <a:rPr lang="fr-FR" sz="1800" kern="1200" dirty="0">
                <a:solidFill>
                  <a:srgbClr val="6A9955"/>
                </a:solidFill>
                <a:effectLst/>
                <a:latin typeface="Consolas" panose="020B0609020204030204" pitchFamily="49" charset="0"/>
                <a:ea typeface="Times New Roman" panose="02020603050405020304" pitchFamily="18" charset="0"/>
                <a:cs typeface="+mn-cs"/>
              </a:rPr>
              <a:t>//   `id`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int</a:t>
            </a:r>
            <a:r>
              <a:rPr lang="fr-FR" sz="1800" kern="1200" dirty="0">
                <a:solidFill>
                  <a:srgbClr val="6A9955"/>
                </a:solidFill>
                <a:effectLst/>
                <a:latin typeface="Consolas" panose="020B0609020204030204" pitchFamily="49" charset="0"/>
                <a:ea typeface="Times New Roman" panose="02020603050405020304" pitchFamily="18" charset="0"/>
                <a:cs typeface="+mn-cs"/>
              </a:rPr>
              <a:t>(11) NOT NULL,</a:t>
            </a:r>
            <a:endParaRPr lang="fr-FR" dirty="0">
              <a:effectLst/>
            </a:endParaRPr>
          </a:p>
          <a:p>
            <a:pPr marL="0" algn="l" rtl="0" eaLnBrk="1" latinLnBrk="0" hangingPunct="1">
              <a:lnSpc>
                <a:spcPts val="1425"/>
              </a:lnSpc>
              <a:spcBef>
                <a:spcPts val="0"/>
              </a:spcBef>
              <a:spcAft>
                <a:spcPts val="0"/>
              </a:spcAft>
            </a:pP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product_id</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int</a:t>
            </a:r>
            <a:r>
              <a:rPr lang="fr-FR" sz="1800" kern="1200" dirty="0">
                <a:solidFill>
                  <a:srgbClr val="6A9955"/>
                </a:solidFill>
                <a:effectLst/>
                <a:latin typeface="Consolas" panose="020B0609020204030204" pitchFamily="49" charset="0"/>
                <a:ea typeface="Times New Roman" panose="02020603050405020304" pitchFamily="18" charset="0"/>
                <a:cs typeface="+mn-cs"/>
              </a:rPr>
              <a:t>(11) NOT NULL,</a:t>
            </a:r>
            <a:endParaRPr lang="fr-FR" dirty="0">
              <a:effectLst/>
            </a:endParaRPr>
          </a:p>
          <a:p>
            <a:pPr marL="0" algn="l" rtl="0" eaLnBrk="1" latinLnBrk="0" hangingPunct="1">
              <a:lnSpc>
                <a:spcPts val="1425"/>
              </a:lnSpc>
              <a:spcBef>
                <a:spcPts val="0"/>
              </a:spcBef>
              <a:spcAft>
                <a:spcPts val="0"/>
              </a:spcAft>
            </a:pPr>
            <a:r>
              <a:rPr lang="fr-FR" sz="1800" kern="1200" dirty="0">
                <a:solidFill>
                  <a:srgbClr val="6A9955"/>
                </a:solidFill>
                <a:effectLst/>
                <a:latin typeface="Consolas" panose="020B0609020204030204" pitchFamily="49" charset="0"/>
                <a:ea typeface="Times New Roman" panose="02020603050405020304" pitchFamily="18" charset="0"/>
                <a:cs typeface="+mn-cs"/>
              </a:rPr>
              <a:t>//   `auteur` varchar(255) NOT NULL,</a:t>
            </a:r>
            <a:endParaRPr lang="fr-FR" dirty="0">
              <a:effectLst/>
            </a:endParaRPr>
          </a:p>
          <a:p>
            <a:pPr marL="0" algn="l" rtl="0" eaLnBrk="1" latinLnBrk="0" hangingPunct="1">
              <a:lnSpc>
                <a:spcPts val="1425"/>
              </a:lnSpc>
              <a:spcBef>
                <a:spcPts val="0"/>
              </a:spcBef>
              <a:spcAft>
                <a:spcPts val="0"/>
              </a:spcAft>
            </a:pPr>
            <a:r>
              <a:rPr lang="fr-FR" sz="1800" kern="1200" dirty="0">
                <a:solidFill>
                  <a:srgbClr val="6A9955"/>
                </a:solidFill>
                <a:effectLst/>
                <a:latin typeface="Consolas" panose="020B0609020204030204" pitchFamily="49" charset="0"/>
                <a:ea typeface="Times New Roman" panose="02020603050405020304" pitchFamily="18" charset="0"/>
                <a:cs typeface="+mn-cs"/>
              </a:rPr>
              <a:t>//   `contenu`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longtext</a:t>
            </a:r>
            <a:r>
              <a:rPr lang="fr-FR" sz="1800" kern="1200" dirty="0">
                <a:solidFill>
                  <a:srgbClr val="6A9955"/>
                </a:solidFill>
                <a:effectLst/>
                <a:latin typeface="Consolas" panose="020B0609020204030204" pitchFamily="49" charset="0"/>
                <a:ea typeface="Times New Roman" panose="02020603050405020304" pitchFamily="18" charset="0"/>
                <a:cs typeface="+mn-cs"/>
              </a:rPr>
              <a:t> NOT NULL,</a:t>
            </a:r>
            <a:endParaRPr lang="fr-FR" dirty="0">
              <a:effectLst/>
            </a:endParaRPr>
          </a:p>
          <a:p>
            <a:pPr marL="0" algn="l" rtl="0" eaLnBrk="1" latinLnBrk="0" hangingPunct="1">
              <a:lnSpc>
                <a:spcPts val="1425"/>
              </a:lnSpc>
              <a:spcBef>
                <a:spcPts val="0"/>
              </a:spcBef>
              <a:spcAft>
                <a:spcPts val="0"/>
              </a:spcAft>
            </a:pP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created_at</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datetime</a:t>
            </a:r>
            <a:r>
              <a:rPr lang="fr-FR" sz="1800" kern="1200" dirty="0">
                <a:solidFill>
                  <a:srgbClr val="6A9955"/>
                </a:solidFill>
                <a:effectLst/>
                <a:latin typeface="Consolas" panose="020B0609020204030204" pitchFamily="49" charset="0"/>
                <a:ea typeface="Times New Roman" panose="02020603050405020304" pitchFamily="18" charset="0"/>
                <a:cs typeface="+mn-cs"/>
              </a:rPr>
              <a:t> NOT NULL</a:t>
            </a:r>
            <a:endParaRPr lang="fr-FR" dirty="0">
              <a:effectLst/>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p:txBody>
      </p:sp>
      <p:sp>
        <p:nvSpPr>
          <p:cNvPr id="11" name="Slide Number Placeholder 17">
            <a:extLst>
              <a:ext uri="{FF2B5EF4-FFF2-40B4-BE49-F238E27FC236}">
                <a16:creationId xmlns:a16="http://schemas.microsoft.com/office/drawing/2014/main" id="{662B0B44-21D6-4C70-A5BA-365AFE995CAF}"/>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11</a:t>
            </a:fld>
            <a:endParaRPr lang="fr-FR" sz="2000" b="1" dirty="0">
              <a:solidFill>
                <a:schemeClr val="bg1"/>
              </a:solidFill>
              <a:ea typeface="Open Sans" panose="020B0606030504020204" pitchFamily="34" charset="0"/>
              <a:cs typeface="Open Sans" panose="020B0606030504020204" pitchFamily="34" charset="0"/>
            </a:endParaRPr>
          </a:p>
        </p:txBody>
      </p:sp>
      <p:sp>
        <p:nvSpPr>
          <p:cNvPr id="4" name="Rectangle 3">
            <a:extLst>
              <a:ext uri="{FF2B5EF4-FFF2-40B4-BE49-F238E27FC236}">
                <a16:creationId xmlns:a16="http://schemas.microsoft.com/office/drawing/2014/main" id="{E20CE03C-617A-FCC1-3204-6C5368B7666F}"/>
              </a:ext>
            </a:extLst>
          </p:cNvPr>
          <p:cNvSpPr/>
          <p:nvPr/>
        </p:nvSpPr>
        <p:spPr>
          <a:xfrm>
            <a:off x="499601" y="6145471"/>
            <a:ext cx="11108705" cy="584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fr-FR" sz="1800" dirty="0">
                <a:solidFill>
                  <a:schemeClr val="bg1"/>
                </a:solidFill>
                <a:effectLst/>
                <a:latin typeface="Arial" panose="020B0604020202020204" pitchFamily="34" charset="0"/>
                <a:ea typeface="Helvetica Neue"/>
                <a:cs typeface="Helvetica Neue"/>
              </a:rPr>
              <a:t>Le fichier </a:t>
            </a:r>
            <a:r>
              <a:rPr lang="fr-FR" sz="1800" dirty="0" err="1">
                <a:solidFill>
                  <a:schemeClr val="bg1"/>
                </a:solidFill>
                <a:effectLst/>
                <a:latin typeface="Arial" panose="020B0604020202020204" pitchFamily="34" charset="0"/>
                <a:ea typeface="Helvetica Neue"/>
                <a:cs typeface="Helvetica Neue"/>
              </a:rPr>
              <a:t>AvisCrudController.php</a:t>
            </a:r>
            <a:r>
              <a:rPr lang="fr-FR" sz="1800" dirty="0">
                <a:solidFill>
                  <a:schemeClr val="bg1"/>
                </a:solidFill>
                <a:effectLst/>
                <a:latin typeface="Arial" panose="020B0604020202020204" pitchFamily="34" charset="0"/>
                <a:ea typeface="Helvetica Neue"/>
                <a:cs typeface="Helvetica Neue"/>
              </a:rPr>
              <a:t> permet de configurer le CRUD pour la table </a:t>
            </a:r>
            <a:r>
              <a:rPr lang="fr-FR" sz="1800" dirty="0">
                <a:solidFill>
                  <a:schemeClr val="tx1"/>
                </a:solidFill>
                <a:effectLst/>
                <a:latin typeface="Arial" panose="020B0604020202020204" pitchFamily="34" charset="0"/>
                <a:ea typeface="Helvetica Neue"/>
                <a:cs typeface="Helvetica Neue"/>
              </a:rPr>
              <a:t>avis.</a:t>
            </a:r>
          </a:p>
          <a:p>
            <a:pPr algn="just"/>
            <a:endParaRPr lang="fr-FR" sz="1400" b="0" i="1" dirty="0">
              <a:solidFill>
                <a:schemeClr val="tx1"/>
              </a:solidFill>
              <a:effectLst/>
            </a:endParaRPr>
          </a:p>
        </p:txBody>
      </p:sp>
    </p:spTree>
    <p:extLst>
      <p:ext uri="{BB962C8B-B14F-4D97-AF65-F5344CB8AC3E}">
        <p14:creationId xmlns:p14="http://schemas.microsoft.com/office/powerpoint/2010/main" val="371619740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5EA44C-B48B-481D-B081-77ACD04E62EE}"/>
              </a:ext>
            </a:extLst>
          </p:cNvPr>
          <p:cNvSpPr/>
          <p:nvPr/>
        </p:nvSpPr>
        <p:spPr>
          <a:xfrm>
            <a:off x="478971" y="1323007"/>
            <a:ext cx="11436804" cy="30931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fr-FR" sz="1600" dirty="0" err="1">
                <a:solidFill>
                  <a:schemeClr val="tx1"/>
                </a:solidFill>
                <a:effectLst/>
                <a:ea typeface="Helvetica Neue"/>
                <a:cs typeface="Helvetica Neue"/>
              </a:rPr>
              <a:t>Stripe</a:t>
            </a:r>
            <a:r>
              <a:rPr lang="fr-FR" sz="1600" dirty="0">
                <a:solidFill>
                  <a:schemeClr val="tx1"/>
                </a:solidFill>
                <a:effectLst/>
                <a:ea typeface="Helvetica Neue"/>
                <a:cs typeface="Helvetica Neue"/>
              </a:rPr>
              <a:t> est un outil efficace de paiement en ligne qui permet de transférer de l’argent du compte bancaire de votre client vers le compte de votre entreprise, par le biais de carte de crédit.</a:t>
            </a:r>
          </a:p>
          <a:p>
            <a:pPr algn="just">
              <a:spcBef>
                <a:spcPts val="1350"/>
              </a:spcBef>
            </a:pPr>
            <a:r>
              <a:rPr lang="fr-FR" sz="1600" dirty="0" err="1">
                <a:solidFill>
                  <a:schemeClr val="tx1"/>
                </a:solidFill>
                <a:effectLst/>
                <a:ea typeface="Times New Roman" panose="02020603050405020304" pitchFamily="18" charset="0"/>
              </a:rPr>
              <a:t>Stripe</a:t>
            </a:r>
            <a:r>
              <a:rPr lang="fr-FR" sz="1600" dirty="0">
                <a:solidFill>
                  <a:schemeClr val="tx1"/>
                </a:solidFill>
                <a:effectLst/>
                <a:ea typeface="Times New Roman" panose="02020603050405020304" pitchFamily="18" charset="0"/>
              </a:rPr>
              <a:t> est un module ergonomique qui s’harmonise parfaitement au style de votre site. De plus, il est facile d’utilisation par votre client. Cet atout vous permet d’augmenter la satisfaction de vos clients.</a:t>
            </a:r>
          </a:p>
          <a:p>
            <a:pPr algn="just">
              <a:spcBef>
                <a:spcPts val="1350"/>
              </a:spcBef>
            </a:pPr>
            <a:r>
              <a:rPr lang="fr-FR" sz="1600" dirty="0" err="1">
                <a:solidFill>
                  <a:schemeClr val="tx1"/>
                </a:solidFill>
                <a:effectLst/>
                <a:ea typeface="Times New Roman" panose="02020603050405020304" pitchFamily="18" charset="0"/>
              </a:rPr>
              <a:t>Stripe</a:t>
            </a:r>
            <a:r>
              <a:rPr lang="fr-FR" sz="1600" dirty="0">
                <a:solidFill>
                  <a:schemeClr val="tx1"/>
                </a:solidFill>
                <a:effectLst/>
                <a:ea typeface="Times New Roman" panose="02020603050405020304" pitchFamily="18" charset="0"/>
              </a:rPr>
              <a:t> assure un niveau de sécurité élevé, vous permettant de recevoir vos paiements en toute fiabilité. C’est aussi une solution avantageuse pour vos clients, car tous les frais sont contrôlés par son site marchand, afin d’éviter tout acte malveillant.</a:t>
            </a:r>
          </a:p>
          <a:p>
            <a:pPr algn="just">
              <a:spcBef>
                <a:spcPts val="1350"/>
              </a:spcBef>
            </a:pPr>
            <a:r>
              <a:rPr lang="fr-FR" sz="1600" dirty="0">
                <a:solidFill>
                  <a:schemeClr val="tx1"/>
                </a:solidFill>
                <a:effectLst/>
                <a:ea typeface="Times New Roman" panose="02020603050405020304" pitchFamily="18" charset="0"/>
              </a:rPr>
              <a:t>Pour se prémunir contre les litiges avec les clients, </a:t>
            </a:r>
            <a:r>
              <a:rPr lang="fr-FR" sz="1600" dirty="0" err="1">
                <a:solidFill>
                  <a:schemeClr val="tx1"/>
                </a:solidFill>
                <a:effectLst/>
                <a:ea typeface="Times New Roman" panose="02020603050405020304" pitchFamily="18" charset="0"/>
              </a:rPr>
              <a:t>Stripe</a:t>
            </a:r>
            <a:r>
              <a:rPr lang="fr-FR" sz="1600" dirty="0">
                <a:solidFill>
                  <a:schemeClr val="tx1"/>
                </a:solidFill>
                <a:effectLst/>
                <a:ea typeface="Times New Roman" panose="02020603050405020304" pitchFamily="18" charset="0"/>
              </a:rPr>
              <a:t> vous offre un contrat VAD (Vente à Distance) que vous souscrivez lors de l’achat d’un abonnement </a:t>
            </a:r>
            <a:r>
              <a:rPr lang="fr-FR" sz="1600" dirty="0" err="1">
                <a:solidFill>
                  <a:schemeClr val="tx1"/>
                </a:solidFill>
                <a:effectLst/>
                <a:ea typeface="Times New Roman" panose="02020603050405020304" pitchFamily="18" charset="0"/>
              </a:rPr>
              <a:t>Stripe</a:t>
            </a:r>
            <a:r>
              <a:rPr lang="fr-FR" sz="1600" dirty="0">
                <a:solidFill>
                  <a:schemeClr val="tx1"/>
                </a:solidFill>
                <a:effectLst/>
                <a:ea typeface="Times New Roman" panose="02020603050405020304" pitchFamily="18" charset="0"/>
              </a:rPr>
              <a:t>.</a:t>
            </a:r>
          </a:p>
          <a:p>
            <a:r>
              <a:rPr lang="fr-FR" sz="1600" dirty="0">
                <a:solidFill>
                  <a:schemeClr val="tx1"/>
                </a:solidFill>
                <a:effectLst/>
                <a:ea typeface="Arial Unicode MS"/>
              </a:rPr>
              <a:t>La fiabilité et la sécurité optimale de </a:t>
            </a:r>
            <a:r>
              <a:rPr lang="fr-FR" sz="1600" dirty="0" err="1">
                <a:solidFill>
                  <a:schemeClr val="tx1"/>
                </a:solidFill>
                <a:effectLst/>
                <a:ea typeface="Arial Unicode MS"/>
              </a:rPr>
              <a:t>Stripe</a:t>
            </a:r>
            <a:r>
              <a:rPr lang="fr-FR" sz="1600" dirty="0">
                <a:solidFill>
                  <a:schemeClr val="tx1"/>
                </a:solidFill>
                <a:effectLst/>
                <a:ea typeface="Arial Unicode MS"/>
              </a:rPr>
              <a:t> en font la solution la plus prisée par plusieurs e-commerçants qui utilisent des CMS très populaires à l’instar de Prestashop et </a:t>
            </a:r>
            <a:r>
              <a:rPr lang="fr-FR" sz="1600" dirty="0" err="1">
                <a:solidFill>
                  <a:schemeClr val="tx1"/>
                </a:solidFill>
                <a:effectLst/>
                <a:ea typeface="Arial Unicode MS"/>
              </a:rPr>
              <a:t>Shopify</a:t>
            </a:r>
            <a:endParaRPr lang="fr-FR" sz="1600" b="0" i="1" dirty="0">
              <a:solidFill>
                <a:schemeClr val="tx1"/>
              </a:solidFill>
              <a:effectLst/>
            </a:endParaRPr>
          </a:p>
        </p:txBody>
      </p:sp>
      <p:sp>
        <p:nvSpPr>
          <p:cNvPr id="13" name="Slide Number Placeholder 17">
            <a:extLst>
              <a:ext uri="{FF2B5EF4-FFF2-40B4-BE49-F238E27FC236}">
                <a16:creationId xmlns:a16="http://schemas.microsoft.com/office/drawing/2014/main" id="{4AE62BE3-6BDF-4B15-A490-B1B3EE876637}"/>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12</a:t>
            </a:fld>
            <a:endParaRPr lang="fr-FR" sz="2000" b="1" dirty="0">
              <a:solidFill>
                <a:schemeClr val="bg1"/>
              </a:solidFill>
              <a:ea typeface="Open Sans" panose="020B0606030504020204" pitchFamily="34" charset="0"/>
              <a:cs typeface="Open Sans" panose="020B0606030504020204" pitchFamily="34" charset="0"/>
            </a:endParaRPr>
          </a:p>
        </p:txBody>
      </p:sp>
      <p:sp>
        <p:nvSpPr>
          <p:cNvPr id="3" name="TextBox 13">
            <a:extLst>
              <a:ext uri="{FF2B5EF4-FFF2-40B4-BE49-F238E27FC236}">
                <a16:creationId xmlns:a16="http://schemas.microsoft.com/office/drawing/2014/main" id="{7C1AD2CD-18C7-C048-C46C-19FD9351DDFE}"/>
              </a:ext>
            </a:extLst>
          </p:cNvPr>
          <p:cNvSpPr txBox="1"/>
          <p:nvPr/>
        </p:nvSpPr>
        <p:spPr>
          <a:xfrm>
            <a:off x="520864" y="309359"/>
            <a:ext cx="8633528" cy="369332"/>
          </a:xfrm>
          <a:prstGeom prst="rect">
            <a:avLst/>
          </a:prstGeom>
          <a:noFill/>
        </p:spPr>
        <p:txBody>
          <a:bodyPr wrap="square">
            <a:spAutoFit/>
          </a:bodyPr>
          <a:lstStyle/>
          <a:p>
            <a:pPr lvl="0">
              <a:buClr>
                <a:srgbClr val="00A2FF"/>
              </a:buClr>
              <a:buSzPts val="1400"/>
            </a:pPr>
            <a:r>
              <a:rPr lang="fr-FR" dirty="0">
                <a:solidFill>
                  <a:srgbClr val="0075B9"/>
                </a:solidFill>
                <a:latin typeface="Arial" panose="020B0604020202020204" pitchFamily="34" charset="0"/>
                <a:ea typeface="Helvetica Neue"/>
                <a:cs typeface="Helvetica Neue"/>
              </a:rPr>
              <a:t>2</a:t>
            </a:r>
            <a:r>
              <a:rPr lang="fr-FR" sz="1800" dirty="0">
                <a:solidFill>
                  <a:srgbClr val="0075B9"/>
                </a:solidFill>
                <a:effectLst/>
                <a:latin typeface="Arial" panose="020B0604020202020204" pitchFamily="34" charset="0"/>
                <a:ea typeface="Helvetica Neue"/>
                <a:cs typeface="Helvetica Neue"/>
              </a:rPr>
              <a:t>. Présentation du module </a:t>
            </a:r>
            <a:r>
              <a:rPr lang="fr-FR" sz="1800" dirty="0" err="1">
                <a:solidFill>
                  <a:srgbClr val="0075B9"/>
                </a:solidFill>
                <a:effectLst/>
                <a:latin typeface="Arial" panose="020B0604020202020204" pitchFamily="34" charset="0"/>
                <a:ea typeface="Helvetica Neue"/>
                <a:cs typeface="Helvetica Neue"/>
              </a:rPr>
              <a:t>stripe</a:t>
            </a:r>
            <a:endParaRPr lang="fr-FR" sz="18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405201293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1DC59D8-617C-42DB-A803-5757CC9442C3}"/>
              </a:ext>
            </a:extLst>
          </p:cNvPr>
          <p:cNvSpPr/>
          <p:nvPr/>
        </p:nvSpPr>
        <p:spPr>
          <a:xfrm>
            <a:off x="583694" y="831900"/>
            <a:ext cx="11108705" cy="51285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&lt;?</a:t>
            </a:r>
            <a:r>
              <a:rPr lang="fr-FR" sz="1800" dirty="0" err="1">
                <a:solidFill>
                  <a:srgbClr val="569CD6"/>
                </a:solidFill>
                <a:effectLst/>
                <a:latin typeface="Consolas" panose="020B0609020204030204" pitchFamily="49" charset="0"/>
                <a:ea typeface="Times New Roman" panose="02020603050405020304" pitchFamily="18" charset="0"/>
              </a:rPr>
              <a:t>php</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err="1">
                <a:solidFill>
                  <a:srgbClr val="569CD6"/>
                </a:solidFill>
                <a:effectLst/>
                <a:latin typeface="Consolas" panose="020B0609020204030204" pitchFamily="49" charset="0"/>
                <a:ea typeface="Times New Roman" panose="02020603050405020304" pitchFamily="18" charset="0"/>
              </a:rPr>
              <a:t>namespace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4EC9B0"/>
                </a:solidFill>
                <a:effectLst/>
                <a:latin typeface="Consolas" panose="020B0609020204030204" pitchFamily="49" charset="0"/>
                <a:ea typeface="Times New Roman" panose="02020603050405020304" pitchFamily="18" charset="0"/>
              </a:rPr>
              <a:t>App\Controller</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App\</a:t>
            </a:r>
            <a:r>
              <a:rPr lang="fr-FR" sz="1800" dirty="0" err="1">
                <a:solidFill>
                  <a:srgbClr val="D4D4D4"/>
                </a:solidFill>
                <a:effectLst/>
                <a:latin typeface="Consolas" panose="020B0609020204030204" pitchFamily="49" charset="0"/>
                <a:ea typeface="Times New Roman" panose="02020603050405020304" pitchFamily="18" charset="0"/>
              </a:rPr>
              <a:t>Entity</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4EC9B0"/>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App\Model\</a:t>
            </a:r>
            <a:r>
              <a:rPr lang="fr-FR" sz="1800" dirty="0" err="1">
                <a:solidFill>
                  <a:srgbClr val="4EC9B0"/>
                </a:solidFill>
                <a:effectLst/>
                <a:latin typeface="Consolas" panose="020B0609020204030204" pitchFamily="49" charset="0"/>
                <a:ea typeface="Times New Roman" panose="02020603050405020304" pitchFamily="18" charset="0"/>
              </a:rPr>
              <a:t>Cart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App\Repository\</a:t>
            </a:r>
            <a:r>
              <a:rPr lang="fr-FR" sz="1800" dirty="0" err="1">
                <a:solidFill>
                  <a:srgbClr val="4EC9B0"/>
                </a:solidFill>
                <a:effectLst/>
                <a:latin typeface="Consolas" panose="020B0609020204030204" pitchFamily="49" charset="0"/>
                <a:ea typeface="Times New Roman" panose="02020603050405020304" pitchFamily="18" charset="0"/>
              </a:rPr>
              <a:t>OrderRepository</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App\Service\</a:t>
            </a:r>
            <a:r>
              <a:rPr lang="fr-FR" sz="1800" dirty="0">
                <a:solidFill>
                  <a:srgbClr val="4EC9B0"/>
                </a:solidFill>
                <a:effectLst/>
                <a:latin typeface="Consolas" panose="020B0609020204030204" pitchFamily="49" charset="0"/>
                <a:ea typeface="Times New Roman" panose="02020603050405020304" pitchFamily="18" charset="0"/>
              </a:rPr>
              <a:t>Mail</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Doctrine\ORM\</a:t>
            </a:r>
            <a:r>
              <a:rPr lang="fr-FR" sz="1800" dirty="0" err="1">
                <a:solidFill>
                  <a:srgbClr val="4EC9B0"/>
                </a:solidFill>
                <a:effectLst/>
                <a:latin typeface="Consolas" panose="020B0609020204030204" pitchFamily="49" charset="0"/>
                <a:ea typeface="Times New Roman" panose="02020603050405020304" pitchFamily="18" charset="0"/>
              </a:rPr>
              <a:t>EntityManagerInterface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Stripe</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D4D4D4"/>
                </a:solidFill>
                <a:effectLst/>
                <a:latin typeface="Consolas" panose="020B0609020204030204" pitchFamily="49" charset="0"/>
                <a:ea typeface="Times New Roman" panose="02020603050405020304" pitchFamily="18" charset="0"/>
              </a:rPr>
              <a:t>Checkout</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4EC9B0"/>
                </a:solidFill>
                <a:effectLst/>
                <a:latin typeface="Consolas" panose="020B0609020204030204" pitchFamily="49" charset="0"/>
                <a:ea typeface="Times New Roman" panose="02020603050405020304" pitchFamily="18" charset="0"/>
              </a:rPr>
              <a:t>Session</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Stripe</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4EC9B0"/>
                </a:solidFill>
                <a:effectLst/>
                <a:latin typeface="Consolas" panose="020B0609020204030204" pitchFamily="49" charset="0"/>
                <a:ea typeface="Times New Roman" panose="02020603050405020304" pitchFamily="18" charset="0"/>
              </a:rPr>
              <a:t>Stripe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Symfony\Bundle\</a:t>
            </a:r>
            <a:r>
              <a:rPr lang="fr-FR" sz="1800" dirty="0" err="1">
                <a:solidFill>
                  <a:srgbClr val="D4D4D4"/>
                </a:solidFill>
                <a:effectLst/>
                <a:latin typeface="Consolas" panose="020B0609020204030204" pitchFamily="49" charset="0"/>
                <a:ea typeface="Times New Roman" panose="02020603050405020304" pitchFamily="18" charset="0"/>
              </a:rPr>
              <a:t>FrameworkBundle</a:t>
            </a:r>
            <a:r>
              <a:rPr lang="fr-FR" sz="1800" dirty="0">
                <a:solidFill>
                  <a:srgbClr val="D4D4D4"/>
                </a:solidFill>
                <a:effectLst/>
                <a:latin typeface="Consolas" panose="020B0609020204030204" pitchFamily="49" charset="0"/>
                <a:ea typeface="Times New Roman" panose="02020603050405020304" pitchFamily="18" charset="0"/>
              </a:rPr>
              <a:t>\Controller\</a:t>
            </a:r>
            <a:r>
              <a:rPr lang="fr-FR" sz="1800" dirty="0" err="1">
                <a:solidFill>
                  <a:srgbClr val="4EC9B0"/>
                </a:solidFill>
                <a:effectLst/>
                <a:latin typeface="Consolas" panose="020B0609020204030204" pitchFamily="49" charset="0"/>
                <a:ea typeface="Times New Roman" panose="02020603050405020304" pitchFamily="18" charset="0"/>
              </a:rPr>
              <a:t>AbstractController</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Symfony\Component\</a:t>
            </a:r>
            <a:r>
              <a:rPr lang="fr-FR" sz="1800" dirty="0" err="1">
                <a:solidFill>
                  <a:srgbClr val="D4D4D4"/>
                </a:solidFill>
                <a:effectLst/>
                <a:latin typeface="Consolas" panose="020B0609020204030204" pitchFamily="49" charset="0"/>
                <a:ea typeface="Times New Roman" panose="02020603050405020304" pitchFamily="18" charset="0"/>
              </a:rPr>
              <a:t>HttpFoundation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4EC9B0"/>
                </a:solidFill>
                <a:effectLst/>
                <a:latin typeface="Consolas" panose="020B0609020204030204" pitchFamily="49" charset="0"/>
                <a:ea typeface="Times New Roman" panose="02020603050405020304" pitchFamily="18" charset="0"/>
              </a:rPr>
              <a:t>Response</a:t>
            </a:r>
            <a:r>
              <a:rPr lang="fr-FR" sz="1800" dirty="0">
                <a:solidFill>
                  <a:srgbClr val="D4D4D4"/>
                </a:solidFill>
                <a:effectLst/>
                <a:latin typeface="Consolas" panose="020B0609020204030204" pitchFamily="49" charset="0"/>
                <a:ea typeface="Times New Roman" panose="02020603050405020304" pitchFamily="18" charset="0"/>
              </a:rPr>
              <a:t>;</a:t>
            </a: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Symfony\Component\</a:t>
            </a:r>
            <a:r>
              <a:rPr lang="fr-FR" sz="1800" dirty="0" err="1">
                <a:solidFill>
                  <a:srgbClr val="D4D4D4"/>
                </a:solidFill>
                <a:effectLst/>
                <a:latin typeface="Consolas" panose="020B0609020204030204" pitchFamily="49" charset="0"/>
                <a:ea typeface="Times New Roman" panose="02020603050405020304" pitchFamily="18" charset="0"/>
              </a:rPr>
              <a:t>Routing</a:t>
            </a:r>
            <a:r>
              <a:rPr lang="fr-FR" sz="1800" dirty="0">
                <a:solidFill>
                  <a:srgbClr val="D4D4D4"/>
                </a:solidFill>
                <a:effectLst/>
                <a:latin typeface="Consolas" panose="020B0609020204030204" pitchFamily="49" charset="0"/>
                <a:ea typeface="Times New Roman" panose="02020603050405020304" pitchFamily="18" charset="0"/>
              </a:rPr>
              <a:t>\Annotation\</a:t>
            </a:r>
            <a:r>
              <a:rPr lang="fr-FR" sz="1800" dirty="0">
                <a:solidFill>
                  <a:srgbClr val="4EC9B0"/>
                </a:solidFill>
                <a:effectLst/>
                <a:latin typeface="Consolas" panose="020B0609020204030204" pitchFamily="49" charset="0"/>
                <a:ea typeface="Times New Roman" panose="02020603050405020304" pitchFamily="18" charset="0"/>
              </a:rPr>
              <a:t>Route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class</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PaymentController</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extends</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AbstractController</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Etape de vérification avant confirmation du paiement  */</a:t>
            </a: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6A9955"/>
                </a:solidFill>
                <a:effectLst/>
                <a:latin typeface="Consolas" panose="020B0609020204030204" pitchFamily="49" charset="0"/>
                <a:ea typeface="Times New Roman" panose="02020603050405020304" pitchFamily="18" charset="0"/>
              </a:rPr>
              <a:t>     * @Route("/commande/checkout/{reference}", </a:t>
            </a:r>
            <a:r>
              <a:rPr lang="fr-FR" sz="1800" dirty="0" err="1">
                <a:solidFill>
                  <a:srgbClr val="6A9955"/>
                </a:solidFill>
                <a:effectLst/>
                <a:latin typeface="Consolas" panose="020B0609020204030204" pitchFamily="49" charset="0"/>
                <a:ea typeface="Times New Roman" panose="02020603050405020304" pitchFamily="18" charset="0"/>
              </a:rPr>
              <a:t>name</a:t>
            </a:r>
            <a:r>
              <a:rPr lang="fr-FR" sz="1800" dirty="0">
                <a:solidFill>
                  <a:srgbClr val="6A9955"/>
                </a:solidFill>
                <a:effectLst/>
                <a:latin typeface="Consolas" panose="020B0609020204030204" pitchFamily="49" charset="0"/>
                <a:ea typeface="Times New Roman" panose="02020603050405020304" pitchFamily="18" charset="0"/>
              </a:rPr>
              <a:t>="</a:t>
            </a:r>
            <a:r>
              <a:rPr lang="fr-FR" sz="1800" dirty="0" err="1">
                <a:solidFill>
                  <a:srgbClr val="6A9955"/>
                </a:solidFill>
                <a:effectLst/>
                <a:latin typeface="Consolas" panose="020B0609020204030204" pitchFamily="49" charset="0"/>
                <a:ea typeface="Times New Roman" panose="02020603050405020304" pitchFamily="18" charset="0"/>
              </a:rPr>
              <a:t>checkout</a:t>
            </a:r>
            <a:r>
              <a:rPr lang="fr-FR" sz="1800" dirty="0">
                <a:solidFill>
                  <a:srgbClr val="6A9955"/>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6A9955"/>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569CD6"/>
                </a:solidFill>
                <a:effectLst/>
                <a:latin typeface="Consolas" panose="020B0609020204030204" pitchFamily="49" charset="0"/>
                <a:ea typeface="Times New Roman" panose="02020603050405020304" pitchFamily="18" charset="0"/>
              </a:rPr>
              <a:t>public</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function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CDCAA"/>
                </a:solidFill>
                <a:effectLst/>
                <a:latin typeface="Consolas" panose="020B0609020204030204" pitchFamily="49" charset="0"/>
                <a:ea typeface="Times New Roman" panose="02020603050405020304" pitchFamily="18" charset="0"/>
              </a:rPr>
              <a:t>payment</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4EC9B0"/>
                </a:solidFill>
                <a:effectLst/>
                <a:latin typeface="Consolas" panose="020B0609020204030204" pitchFamily="49" charset="0"/>
                <a:ea typeface="Times New Roman" panose="02020603050405020304" pitchFamily="18" charset="0"/>
              </a:rPr>
              <a:t>OrderRepository</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$repository</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reference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EntityManagerInterface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em</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Response</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Récupération des produits de la dernière commande et </a:t>
            </a:r>
            <a:r>
              <a:rPr lang="fr-FR" sz="1800" dirty="0" err="1">
                <a:solidFill>
                  <a:srgbClr val="6A9955"/>
                </a:solidFill>
                <a:effectLst/>
                <a:latin typeface="Consolas" panose="020B0609020204030204" pitchFamily="49" charset="0"/>
                <a:ea typeface="Times New Roman" panose="02020603050405020304" pitchFamily="18" charset="0"/>
              </a:rPr>
              <a:t>formattage</a:t>
            </a:r>
            <a:r>
              <a:rPr lang="fr-FR" sz="1800" dirty="0">
                <a:solidFill>
                  <a:srgbClr val="6A9955"/>
                </a:solidFill>
                <a:effectLst/>
                <a:latin typeface="Consolas" panose="020B0609020204030204" pitchFamily="49" charset="0"/>
                <a:ea typeface="Times New Roman" panose="02020603050405020304" pitchFamily="18" charset="0"/>
              </a:rPr>
              <a:t> dans un tableau pour </a:t>
            </a:r>
            <a:r>
              <a:rPr lang="fr-FR" sz="1800" dirty="0" err="1">
                <a:solidFill>
                  <a:srgbClr val="6A9955"/>
                </a:solidFill>
                <a:effectLst/>
                <a:latin typeface="Consolas" panose="020B0609020204030204" pitchFamily="49" charset="0"/>
                <a:ea typeface="Times New Roman" panose="02020603050405020304" pitchFamily="18" charset="0"/>
              </a:rPr>
              <a:t>Stripe</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 = </a:t>
            </a:r>
            <a:r>
              <a:rPr lang="fr-FR" sz="1800" dirty="0">
                <a:solidFill>
                  <a:srgbClr val="9CDCFE"/>
                </a:solidFill>
                <a:effectLst/>
                <a:latin typeface="Consolas" panose="020B0609020204030204" pitchFamily="49" charset="0"/>
                <a:ea typeface="Times New Roman" panose="02020603050405020304" pitchFamily="18" charset="0"/>
              </a:rPr>
              <a:t>$repository</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findOneByReference</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reference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endParaRPr lang="fr-FR" sz="1800" dirty="0">
              <a:effectLst/>
              <a:latin typeface="Times New Roman" panose="02020603050405020304" pitchFamily="18" charset="0"/>
              <a:ea typeface="Arial Unicode MS"/>
            </a:endParaRPr>
          </a:p>
        </p:txBody>
      </p:sp>
      <p:sp>
        <p:nvSpPr>
          <p:cNvPr id="11" name="Slide Number Placeholder 17">
            <a:extLst>
              <a:ext uri="{FF2B5EF4-FFF2-40B4-BE49-F238E27FC236}">
                <a16:creationId xmlns:a16="http://schemas.microsoft.com/office/drawing/2014/main" id="{662B0B44-21D6-4C70-A5BA-365AFE995CAF}"/>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13</a:t>
            </a:fld>
            <a:endParaRPr lang="fr-FR" sz="2000" b="1" dirty="0">
              <a:solidFill>
                <a:schemeClr val="bg1"/>
              </a:solidFill>
              <a:ea typeface="Open Sans" panose="020B0606030504020204" pitchFamily="34" charset="0"/>
              <a:cs typeface="Open Sans" panose="020B0606030504020204" pitchFamily="34" charset="0"/>
            </a:endParaRPr>
          </a:p>
        </p:txBody>
      </p:sp>
      <p:sp>
        <p:nvSpPr>
          <p:cNvPr id="3" name="TextBox 13">
            <a:extLst>
              <a:ext uri="{FF2B5EF4-FFF2-40B4-BE49-F238E27FC236}">
                <a16:creationId xmlns:a16="http://schemas.microsoft.com/office/drawing/2014/main" id="{0B6C1DFF-9658-8439-BFC7-941F3981D75F}"/>
              </a:ext>
            </a:extLst>
          </p:cNvPr>
          <p:cNvSpPr txBox="1"/>
          <p:nvPr/>
        </p:nvSpPr>
        <p:spPr>
          <a:xfrm>
            <a:off x="673263" y="315615"/>
            <a:ext cx="10705935" cy="369332"/>
          </a:xfrm>
          <a:prstGeom prst="rect">
            <a:avLst/>
          </a:prstGeom>
          <a:noFill/>
        </p:spPr>
        <p:txBody>
          <a:bodyPr wrap="square">
            <a:spAutoFit/>
          </a:bodyPr>
          <a:lstStyle/>
          <a:p>
            <a:pPr>
              <a:buClr>
                <a:srgbClr val="00A2FF"/>
              </a:buClr>
              <a:buSzPts val="1400"/>
            </a:pPr>
            <a:r>
              <a:rPr lang="fr-FR" sz="1800" dirty="0">
                <a:solidFill>
                  <a:srgbClr val="0075B9"/>
                </a:solidFill>
                <a:effectLst/>
                <a:latin typeface="Arial" panose="020B0604020202020204" pitchFamily="34" charset="0"/>
                <a:ea typeface="Helvetica Neue"/>
                <a:cs typeface="Helvetica Neue"/>
              </a:rPr>
              <a:t>2.1 Controller </a:t>
            </a:r>
            <a:r>
              <a:rPr lang="fr-FR" sz="1800" dirty="0" err="1">
                <a:solidFill>
                  <a:srgbClr val="0075B9"/>
                </a:solidFill>
                <a:effectLst/>
                <a:latin typeface="Arial" panose="020B0604020202020204" pitchFamily="34" charset="0"/>
                <a:ea typeface="Helvetica Neue"/>
                <a:cs typeface="Helvetica Neue"/>
              </a:rPr>
              <a:t>PaymentController.php</a:t>
            </a:r>
            <a:endParaRPr lang="fr-FR" sz="18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664267597"/>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1DC59D8-617C-42DB-A803-5757CC9442C3}"/>
              </a:ext>
            </a:extLst>
          </p:cNvPr>
          <p:cNvSpPr/>
          <p:nvPr/>
        </p:nvSpPr>
        <p:spPr>
          <a:xfrm>
            <a:off x="583694" y="612292"/>
            <a:ext cx="11108705" cy="53963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ts val="1425"/>
              </a:lnSpc>
            </a:pPr>
            <a:r>
              <a:rPr lang="fr-FR" sz="1800" dirty="0">
                <a:solidFill>
                  <a:srgbClr val="C586C0"/>
                </a:solidFill>
                <a:effectLst/>
                <a:latin typeface="Consolas" panose="020B0609020204030204" pitchFamily="49" charset="0"/>
                <a:ea typeface="Times New Roman" panose="02020603050405020304" pitchFamily="18" charset="0"/>
              </a:rPr>
              <a:t>if</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C586C0"/>
                </a:solidFill>
                <a:effectLst/>
                <a:latin typeface="Consolas" panose="020B0609020204030204" pitchFamily="49" charset="0"/>
                <a:ea typeface="Times New Roman" panose="02020603050405020304" pitchFamily="18" charset="0"/>
              </a:rPr>
              <a:t>throw</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569CD6"/>
                </a:solidFill>
                <a:effectLst/>
                <a:latin typeface="Consolas" panose="020B0609020204030204" pitchFamily="49" charset="0"/>
                <a:ea typeface="Times New Roman" panose="02020603050405020304" pitchFamily="18" charset="0"/>
              </a:rPr>
              <a:t>$</a:t>
            </a:r>
            <a:r>
              <a:rPr lang="fr-FR" sz="1800" dirty="0" err="1">
                <a:solidFill>
                  <a:srgbClr val="569CD6"/>
                </a:solidFill>
                <a:effectLst/>
                <a:latin typeface="Consolas" panose="020B0609020204030204" pitchFamily="49" charset="0"/>
                <a:ea typeface="Times New Roman" panose="02020603050405020304" pitchFamily="18" charset="0"/>
              </a:rPr>
              <a:t>this</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createNotFoundException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'Cette commande n</a:t>
            </a:r>
            <a:r>
              <a:rPr lang="fr-FR" sz="1800" dirty="0">
                <a:solidFill>
                  <a:srgbClr val="D7BA7D"/>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existe pas'</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products</a:t>
            </a:r>
            <a:r>
              <a:rPr lang="fr-FR" sz="1800" dirty="0">
                <a:solidFill>
                  <a:srgbClr val="D4D4D4"/>
                </a:solidFill>
                <a:effectLst/>
                <a:latin typeface="Consolas" panose="020B0609020204030204" pitchFamily="49" charset="0"/>
                <a:ea typeface="Times New Roman" panose="02020603050405020304" pitchFamily="18" charset="0"/>
              </a:rPr>
              <a:t> =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getOrderDetails</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getValues</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productsForStripe</a:t>
            </a:r>
            <a:r>
              <a:rPr lang="fr-FR" sz="1800" dirty="0">
                <a:solidFill>
                  <a:srgbClr val="D4D4D4"/>
                </a:solidFill>
                <a:effectLst/>
                <a:latin typeface="Consolas" panose="020B0609020204030204" pitchFamily="49" charset="0"/>
                <a:ea typeface="Times New Roman" panose="02020603050405020304" pitchFamily="18" charset="0"/>
              </a:rPr>
              <a:t> =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C586C0"/>
                </a:solidFill>
                <a:effectLst/>
                <a:latin typeface="Consolas" panose="020B0609020204030204" pitchFamily="49" charset="0"/>
                <a:ea typeface="Times New Roman" panose="02020603050405020304" pitchFamily="18" charset="0"/>
              </a:rPr>
              <a:t>foreach</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products</a:t>
            </a:r>
            <a:r>
              <a:rPr lang="fr-FR" sz="1800" dirty="0">
                <a:solidFill>
                  <a:srgbClr val="D4D4D4"/>
                </a:solidFill>
                <a:effectLst/>
                <a:latin typeface="Consolas" panose="020B0609020204030204" pitchFamily="49" charset="0"/>
                <a:ea typeface="Times New Roman" panose="02020603050405020304" pitchFamily="18" charset="0"/>
              </a:rPr>
              <a:t> as </a:t>
            </a:r>
            <a:r>
              <a:rPr lang="fr-FR" sz="1800" dirty="0">
                <a:solidFill>
                  <a:srgbClr val="9CDCFE"/>
                </a:solidFill>
                <a:effectLst/>
                <a:latin typeface="Consolas" panose="020B0609020204030204" pitchFamily="49" charset="0"/>
                <a:ea typeface="Times New Roman" panose="02020603050405020304" pitchFamily="18" charset="0"/>
              </a:rPr>
              <a:t>$item</a:t>
            </a: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productsForStripe</a:t>
            </a:r>
            <a:r>
              <a:rPr lang="fr-FR" sz="1800" dirty="0">
                <a:solidFill>
                  <a:srgbClr val="D4D4D4"/>
                </a:solidFill>
                <a:effectLst/>
                <a:latin typeface="Consolas" panose="020B0609020204030204" pitchFamily="49" charset="0"/>
                <a:ea typeface="Times New Roman" panose="02020603050405020304" pitchFamily="18" charset="0"/>
              </a:rPr>
              <a:t>[] =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price_data</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currency</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eur</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unit_amount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9CDCFE"/>
                </a:solidFill>
                <a:effectLst/>
                <a:latin typeface="Consolas" panose="020B0609020204030204" pitchFamily="49" charset="0"/>
                <a:ea typeface="Times New Roman" panose="02020603050405020304" pitchFamily="18" charset="0"/>
              </a:rPr>
              <a:t>$item</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getPrice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product_data</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name</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9CDCFE"/>
                </a:solidFill>
                <a:effectLst/>
                <a:latin typeface="Consolas" panose="020B0609020204030204" pitchFamily="49" charset="0"/>
                <a:ea typeface="Times New Roman" panose="02020603050405020304" pitchFamily="18" charset="0"/>
              </a:rPr>
              <a:t>$item</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getProduct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quantity</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9CDCFE"/>
                </a:solidFill>
                <a:effectLst/>
                <a:latin typeface="Consolas" panose="020B0609020204030204" pitchFamily="49" charset="0"/>
                <a:ea typeface="Times New Roman" panose="02020603050405020304" pitchFamily="18" charset="0"/>
              </a:rPr>
              <a:t>$item</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getQuantity</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Ajout des frais de livraison</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productsForStripe</a:t>
            </a:r>
            <a:r>
              <a:rPr lang="fr-FR" sz="1800" dirty="0">
                <a:solidFill>
                  <a:srgbClr val="D4D4D4"/>
                </a:solidFill>
                <a:effectLst/>
                <a:latin typeface="Consolas" panose="020B0609020204030204" pitchFamily="49" charset="0"/>
                <a:ea typeface="Times New Roman" panose="02020603050405020304" pitchFamily="18" charset="0"/>
              </a:rPr>
              <a:t>[] =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price_data</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currency</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eur</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unit_amount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getCarrierPrice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product_data</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name</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getCarrierName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quantity</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B5CEA8"/>
                </a:solidFill>
                <a:effectLst/>
                <a:latin typeface="Consolas" panose="020B0609020204030204" pitchFamily="49" charset="0"/>
                <a:ea typeface="Times New Roman" panose="02020603050405020304" pitchFamily="18" charset="0"/>
              </a:rPr>
              <a:t>1</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endParaRPr lang="fr-FR" sz="1800" dirty="0">
              <a:effectLst/>
              <a:latin typeface="Times New Roman" panose="02020603050405020304" pitchFamily="18" charset="0"/>
              <a:ea typeface="Arial Unicode MS"/>
            </a:endParaRPr>
          </a:p>
        </p:txBody>
      </p:sp>
      <p:sp>
        <p:nvSpPr>
          <p:cNvPr id="11" name="Slide Number Placeholder 17">
            <a:extLst>
              <a:ext uri="{FF2B5EF4-FFF2-40B4-BE49-F238E27FC236}">
                <a16:creationId xmlns:a16="http://schemas.microsoft.com/office/drawing/2014/main" id="{662B0B44-21D6-4C70-A5BA-365AFE995CAF}"/>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14</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4539445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1DC59D8-617C-42DB-A803-5757CC9442C3}"/>
              </a:ext>
            </a:extLst>
          </p:cNvPr>
          <p:cNvSpPr/>
          <p:nvPr/>
        </p:nvSpPr>
        <p:spPr>
          <a:xfrm>
            <a:off x="583694" y="705830"/>
            <a:ext cx="11108705" cy="37805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indent="457200">
              <a:lnSpc>
                <a:spcPts val="1425"/>
              </a:lnSpc>
            </a:pPr>
            <a:r>
              <a:rPr lang="fr-FR" sz="1800" dirty="0">
                <a:solidFill>
                  <a:srgbClr val="6A9955"/>
                </a:solidFill>
                <a:effectLst/>
                <a:latin typeface="Consolas" panose="020B0609020204030204" pitchFamily="49" charset="0"/>
                <a:ea typeface="Times New Roman" panose="02020603050405020304" pitchFamily="18" charset="0"/>
              </a:rPr>
              <a:t>// Une clé est nécessaire pour utiliser </a:t>
            </a:r>
            <a:r>
              <a:rPr lang="fr-FR" sz="1800" dirty="0" err="1">
                <a:solidFill>
                  <a:srgbClr val="6A9955"/>
                </a:solidFill>
                <a:effectLst/>
                <a:latin typeface="Consolas" panose="020B0609020204030204" pitchFamily="49" charset="0"/>
                <a:ea typeface="Times New Roman" panose="02020603050405020304" pitchFamily="18" charset="0"/>
              </a:rPr>
              <a:t>Stripe</a:t>
            </a:r>
            <a:r>
              <a:rPr lang="fr-FR" sz="1800" dirty="0">
                <a:solidFill>
                  <a:srgbClr val="6A9955"/>
                </a:solidFill>
                <a:effectLst/>
                <a:latin typeface="Consolas" panose="020B0609020204030204" pitchFamily="49" charset="0"/>
                <a:ea typeface="Times New Roman" panose="02020603050405020304" pitchFamily="18" charset="0"/>
              </a:rPr>
              <a:t> fournit dans leur site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Stripe</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DCDCAA"/>
                </a:solidFill>
                <a:effectLst/>
                <a:latin typeface="Consolas" panose="020B0609020204030204" pitchFamily="49" charset="0"/>
                <a:ea typeface="Times New Roman" panose="02020603050405020304" pitchFamily="18" charset="0"/>
              </a:rPr>
              <a:t>setApiKey</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'sk_test_51LNyQsDz6qMOcyaOBlHWM8Y6a3k7rAGO4OC2L3qxGbI9f5XhsxzUAeqgrhhKYEmsMEHAgZ3uI33kjfR96pZN0lpb00NMCO7VJA'</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DCDCAA"/>
                </a:solidFill>
                <a:effectLst/>
                <a:latin typeface="Consolas" panose="020B0609020204030204" pitchFamily="49" charset="0"/>
                <a:ea typeface="Times New Roman" panose="02020603050405020304" pitchFamily="18" charset="0"/>
              </a:rPr>
              <a:t>header</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'Content-Type: application/</a:t>
            </a:r>
            <a:r>
              <a:rPr lang="fr-FR" sz="1800" dirty="0" err="1">
                <a:solidFill>
                  <a:srgbClr val="CE9178"/>
                </a:solidFill>
                <a:effectLst/>
                <a:latin typeface="Consolas" panose="020B0609020204030204" pitchFamily="49" charset="0"/>
                <a:ea typeface="Times New Roman" panose="02020603050405020304" pitchFamily="18" charset="0"/>
              </a:rPr>
              <a:t>json</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$YOUR_DOMAIN = 'https://ecommerce.fr';</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$YOUR_DOMAIN</a:t>
            </a:r>
            <a:r>
              <a:rPr lang="fr-FR" sz="1800" dirty="0">
                <a:solidFill>
                  <a:srgbClr val="D4D4D4"/>
                </a:solidFill>
                <a:effectLst/>
                <a:latin typeface="Consolas" panose="020B0609020204030204" pitchFamily="49" charset="0"/>
                <a:ea typeface="Times New Roman" panose="02020603050405020304" pitchFamily="18" charset="0"/>
              </a:rPr>
              <a:t> = </a:t>
            </a:r>
            <a:r>
              <a:rPr lang="fr-FR" sz="1800" dirty="0">
                <a:solidFill>
                  <a:srgbClr val="CE9178"/>
                </a:solidFill>
                <a:effectLst/>
                <a:latin typeface="Consolas" panose="020B0609020204030204" pitchFamily="49" charset="0"/>
                <a:ea typeface="Times New Roman" panose="02020603050405020304" pitchFamily="18" charset="0"/>
              </a:rPr>
              <a:t>'http://localhost:8080'</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Création de la session </a:t>
            </a:r>
            <a:r>
              <a:rPr lang="fr-FR" sz="1800" dirty="0" err="1">
                <a:solidFill>
                  <a:srgbClr val="6A9955"/>
                </a:solidFill>
                <a:effectLst/>
                <a:latin typeface="Consolas" panose="020B0609020204030204" pitchFamily="49" charset="0"/>
                <a:ea typeface="Times New Roman" panose="02020603050405020304" pitchFamily="18" charset="0"/>
              </a:rPr>
              <a:t>Stripe</a:t>
            </a:r>
            <a:r>
              <a:rPr lang="fr-FR" sz="1800" dirty="0">
                <a:solidFill>
                  <a:srgbClr val="6A9955"/>
                </a:solidFill>
                <a:effectLst/>
                <a:latin typeface="Consolas" panose="020B0609020204030204" pitchFamily="49" charset="0"/>
                <a:ea typeface="Times New Roman" panose="02020603050405020304" pitchFamily="18" charset="0"/>
              </a:rPr>
              <a:t> avec les données du panier</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checkout_session</a:t>
            </a:r>
            <a:r>
              <a:rPr lang="fr-FR" sz="1800" dirty="0">
                <a:solidFill>
                  <a:srgbClr val="D4D4D4"/>
                </a:solidFill>
                <a:effectLst/>
                <a:latin typeface="Consolas" panose="020B0609020204030204" pitchFamily="49" charset="0"/>
                <a:ea typeface="Times New Roman" panose="02020603050405020304" pitchFamily="18" charset="0"/>
              </a:rPr>
              <a:t> = </a:t>
            </a:r>
            <a:r>
              <a:rPr lang="fr-FR" sz="1800" dirty="0">
                <a:solidFill>
                  <a:srgbClr val="4EC9B0"/>
                </a:solidFill>
                <a:effectLst/>
                <a:latin typeface="Consolas" panose="020B0609020204030204" pitchFamily="49" charset="0"/>
                <a:ea typeface="Times New Roman" panose="02020603050405020304" pitchFamily="18" charset="0"/>
              </a:rPr>
              <a:t>Session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DCDCAA"/>
                </a:solidFill>
                <a:effectLst/>
                <a:latin typeface="Consolas" panose="020B0609020204030204" pitchFamily="49" charset="0"/>
                <a:ea typeface="Times New Roman" panose="02020603050405020304" pitchFamily="18" charset="0"/>
              </a:rPr>
              <a:t>create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line_items</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productsForStripe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'mode'</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payment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success_url</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9CDCFE"/>
                </a:solidFill>
                <a:effectLst/>
                <a:latin typeface="Consolas" panose="020B0609020204030204" pitchFamily="49" charset="0"/>
                <a:ea typeface="Times New Roman" panose="02020603050405020304" pitchFamily="18" charset="0"/>
              </a:rPr>
              <a:t>$YOUR_DOMAIN</a:t>
            </a:r>
            <a:r>
              <a:rPr lang="fr-FR" sz="1800" dirty="0">
                <a:solidFill>
                  <a:srgbClr val="D4D4D4"/>
                </a:solidFill>
                <a:effectLst/>
                <a:latin typeface="Consolas" panose="020B0609020204030204" pitchFamily="49" charset="0"/>
                <a:ea typeface="Times New Roman" panose="02020603050405020304" pitchFamily="18" charset="0"/>
              </a:rPr>
              <a:t> . </a:t>
            </a:r>
            <a:r>
              <a:rPr lang="fr-FR" sz="1800" dirty="0">
                <a:solidFill>
                  <a:srgbClr val="CE9178"/>
                </a:solidFill>
                <a:effectLst/>
                <a:latin typeface="Consolas" panose="020B0609020204030204" pitchFamily="49" charset="0"/>
                <a:ea typeface="Times New Roman" panose="02020603050405020304" pitchFamily="18" charset="0"/>
              </a:rPr>
              <a:t>'/commande/valide/{CHECKOUT_SESSION_ID}'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cancel_url</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9CDCFE"/>
                </a:solidFill>
                <a:effectLst/>
                <a:latin typeface="Consolas" panose="020B0609020204030204" pitchFamily="49" charset="0"/>
                <a:ea typeface="Times New Roman" panose="02020603050405020304" pitchFamily="18" charset="0"/>
              </a:rPr>
              <a:t>$YOUR_DOMAIN</a:t>
            </a:r>
            <a:r>
              <a:rPr lang="fr-FR" sz="1800" dirty="0">
                <a:solidFill>
                  <a:srgbClr val="D4D4D4"/>
                </a:solidFill>
                <a:effectLst/>
                <a:latin typeface="Consolas" panose="020B0609020204030204" pitchFamily="49" charset="0"/>
                <a:ea typeface="Times New Roman" panose="02020603050405020304" pitchFamily="18" charset="0"/>
              </a:rPr>
              <a:t> . </a:t>
            </a:r>
            <a:r>
              <a:rPr lang="fr-FR" sz="1800" dirty="0">
                <a:solidFill>
                  <a:srgbClr val="CE9178"/>
                </a:solidFill>
                <a:effectLst/>
                <a:latin typeface="Consolas" panose="020B0609020204030204" pitchFamily="49" charset="0"/>
                <a:ea typeface="Times New Roman" panose="02020603050405020304" pitchFamily="18" charset="0"/>
              </a:rPr>
              <a:t>'/commande/</a:t>
            </a:r>
            <a:r>
              <a:rPr lang="fr-FR" sz="1800" dirty="0" err="1">
                <a:solidFill>
                  <a:srgbClr val="CE9178"/>
                </a:solidFill>
                <a:effectLst/>
                <a:latin typeface="Consolas" panose="020B0609020204030204" pitchFamily="49" charset="0"/>
                <a:ea typeface="Times New Roman" panose="02020603050405020304" pitchFamily="18" charset="0"/>
              </a:rPr>
              <a:t>echec</a:t>
            </a:r>
            <a:r>
              <a:rPr lang="fr-FR" sz="1800" dirty="0">
                <a:solidFill>
                  <a:srgbClr val="CE9178"/>
                </a:solidFill>
                <a:effectLst/>
                <a:latin typeface="Consolas" panose="020B0609020204030204" pitchFamily="49" charset="0"/>
                <a:ea typeface="Times New Roman" panose="02020603050405020304" pitchFamily="18" charset="0"/>
              </a:rPr>
              <a:t>/{CHECKOUT_SESSION_ID}'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setStripeSession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checkout_session</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a:solidFill>
                  <a:srgbClr val="9CDCFE"/>
                </a:solidFill>
                <a:effectLst/>
                <a:latin typeface="Consolas" panose="020B0609020204030204" pitchFamily="49" charset="0"/>
                <a:ea typeface="Times New Roman" panose="02020603050405020304" pitchFamily="18" charset="0"/>
              </a:rPr>
              <a:t>id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em</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a:solidFill>
                  <a:srgbClr val="DCDCAA"/>
                </a:solidFill>
                <a:effectLst/>
                <a:latin typeface="Consolas" panose="020B0609020204030204" pitchFamily="49" charset="0"/>
                <a:ea typeface="Times New Roman" panose="02020603050405020304" pitchFamily="18" charset="0"/>
              </a:rPr>
              <a:t>flush</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586C0"/>
                </a:solidFill>
                <a:effectLst/>
                <a:latin typeface="Consolas" panose="020B0609020204030204" pitchFamily="49" charset="0"/>
                <a:ea typeface="Times New Roman" panose="02020603050405020304" pitchFamily="18" charset="0"/>
              </a:rPr>
              <a:t>return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569CD6"/>
                </a:solidFill>
                <a:effectLst/>
                <a:latin typeface="Consolas" panose="020B0609020204030204" pitchFamily="49" charset="0"/>
                <a:ea typeface="Times New Roman" panose="02020603050405020304" pitchFamily="18" charset="0"/>
              </a:rPr>
              <a:t>$</a:t>
            </a:r>
            <a:r>
              <a:rPr lang="fr-FR" sz="1800" dirty="0" err="1">
                <a:solidFill>
                  <a:srgbClr val="569CD6"/>
                </a:solidFill>
                <a:effectLst/>
                <a:latin typeface="Consolas" panose="020B0609020204030204" pitchFamily="49" charset="0"/>
                <a:ea typeface="Times New Roman" panose="02020603050405020304" pitchFamily="18" charset="0"/>
              </a:rPr>
              <a:t>this</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redirect</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checkout_session</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a:solidFill>
                  <a:srgbClr val="9CDCFE"/>
                </a:solidFill>
                <a:effectLst/>
                <a:latin typeface="Consolas" panose="020B0609020204030204" pitchFamily="49" charset="0"/>
                <a:ea typeface="Times New Roman" panose="02020603050405020304" pitchFamily="18" charset="0"/>
              </a:rPr>
              <a:t>url</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endParaRPr lang="fr-FR" sz="1800" dirty="0">
              <a:effectLst/>
              <a:latin typeface="Times New Roman" panose="02020603050405020304" pitchFamily="18" charset="0"/>
              <a:ea typeface="Arial Unicode MS"/>
            </a:endParaRPr>
          </a:p>
        </p:txBody>
      </p:sp>
      <p:sp>
        <p:nvSpPr>
          <p:cNvPr id="11" name="Slide Number Placeholder 17">
            <a:extLst>
              <a:ext uri="{FF2B5EF4-FFF2-40B4-BE49-F238E27FC236}">
                <a16:creationId xmlns:a16="http://schemas.microsoft.com/office/drawing/2014/main" id="{662B0B44-21D6-4C70-A5BA-365AFE995CAF}"/>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15</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61733888"/>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1DC59D8-617C-42DB-A803-5757CC9442C3}"/>
              </a:ext>
            </a:extLst>
          </p:cNvPr>
          <p:cNvSpPr/>
          <p:nvPr/>
        </p:nvSpPr>
        <p:spPr>
          <a:xfrm>
            <a:off x="583694" y="29183"/>
            <a:ext cx="11108705" cy="65625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6A9955"/>
                </a:solidFill>
                <a:effectLst/>
                <a:latin typeface="Consolas" panose="020B0609020204030204" pitchFamily="49" charset="0"/>
                <a:ea typeface="Times New Roman" panose="02020603050405020304" pitchFamily="18" charset="0"/>
              </a:rPr>
              <a:t>/**    Méthode appelée lorsque le paiement est validé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6A9955"/>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6A9955"/>
                </a:solidFill>
                <a:effectLst/>
                <a:latin typeface="Consolas" panose="020B0609020204030204" pitchFamily="49" charset="0"/>
                <a:ea typeface="Times New Roman" panose="02020603050405020304" pitchFamily="18" charset="0"/>
              </a:rPr>
              <a:t>     * @Route("/commande/valide/{stripeSession}", </a:t>
            </a:r>
            <a:r>
              <a:rPr lang="fr-FR" sz="1600" dirty="0" err="1">
                <a:solidFill>
                  <a:srgbClr val="6A9955"/>
                </a:solidFill>
                <a:effectLst/>
                <a:latin typeface="Consolas" panose="020B0609020204030204" pitchFamily="49" charset="0"/>
                <a:ea typeface="Times New Roman" panose="02020603050405020304" pitchFamily="18" charset="0"/>
              </a:rPr>
              <a:t>name</a:t>
            </a:r>
            <a:r>
              <a:rPr lang="fr-FR" sz="1600" dirty="0">
                <a:solidFill>
                  <a:srgbClr val="6A9955"/>
                </a:solidFill>
                <a:effectLst/>
                <a:latin typeface="Consolas" panose="020B0609020204030204" pitchFamily="49" charset="0"/>
                <a:ea typeface="Times New Roman" panose="02020603050405020304" pitchFamily="18" charset="0"/>
              </a:rPr>
              <a:t>="</a:t>
            </a:r>
            <a:r>
              <a:rPr lang="fr-FR" sz="1600" dirty="0" err="1">
                <a:solidFill>
                  <a:srgbClr val="6A9955"/>
                </a:solidFill>
                <a:effectLst/>
                <a:latin typeface="Consolas" panose="020B0609020204030204" pitchFamily="49" charset="0"/>
                <a:ea typeface="Times New Roman" panose="02020603050405020304" pitchFamily="18" charset="0"/>
              </a:rPr>
              <a:t>payment_success</a:t>
            </a:r>
            <a:r>
              <a:rPr lang="fr-FR" sz="1600" dirty="0">
                <a:solidFill>
                  <a:srgbClr val="6A9955"/>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6A9955"/>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569CD6"/>
                </a:solidFill>
                <a:effectLst/>
                <a:latin typeface="Consolas" panose="020B0609020204030204" pitchFamily="49" charset="0"/>
                <a:ea typeface="Times New Roman" panose="02020603050405020304" pitchFamily="18" charset="0"/>
              </a:rPr>
              <a:t>public</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569CD6"/>
                </a:solidFill>
                <a:effectLst/>
                <a:latin typeface="Consolas" panose="020B0609020204030204" pitchFamily="49" charset="0"/>
                <a:ea typeface="Times New Roman" panose="02020603050405020304" pitchFamily="18" charset="0"/>
              </a:rPr>
              <a:t>function</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DCDCAA"/>
                </a:solidFill>
                <a:effectLst/>
                <a:latin typeface="Consolas" panose="020B0609020204030204" pitchFamily="49" charset="0"/>
                <a:ea typeface="Times New Roman" panose="02020603050405020304" pitchFamily="18" charset="0"/>
              </a:rPr>
              <a:t>paymentSuccess</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err="1">
                <a:solidFill>
                  <a:srgbClr val="4EC9B0"/>
                </a:solidFill>
                <a:effectLst/>
                <a:latin typeface="Consolas" panose="020B0609020204030204" pitchFamily="49" charset="0"/>
                <a:ea typeface="Times New Roman" panose="02020603050405020304" pitchFamily="18" charset="0"/>
              </a:rPr>
              <a:t>OrderRepository</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$repository</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stripeSession</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4EC9B0"/>
                </a:solidFill>
                <a:effectLst/>
                <a:latin typeface="Consolas" panose="020B0609020204030204" pitchFamily="49" charset="0"/>
                <a:ea typeface="Times New Roman" panose="02020603050405020304" pitchFamily="18" charset="0"/>
              </a:rPr>
              <a:t>EntityManagerInterface</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em</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4EC9B0"/>
                </a:solidFill>
                <a:effectLst/>
                <a:latin typeface="Consolas" panose="020B0609020204030204" pitchFamily="49" charset="0"/>
                <a:ea typeface="Times New Roman" panose="02020603050405020304" pitchFamily="18" charset="0"/>
              </a:rPr>
              <a:t>Cart</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cart</a:t>
            </a: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order</a:t>
            </a:r>
            <a:r>
              <a:rPr lang="fr-FR" sz="1600" dirty="0">
                <a:solidFill>
                  <a:srgbClr val="D4D4D4"/>
                </a:solidFill>
                <a:effectLst/>
                <a:latin typeface="Consolas" panose="020B0609020204030204" pitchFamily="49" charset="0"/>
                <a:ea typeface="Times New Roman" panose="02020603050405020304" pitchFamily="18" charset="0"/>
              </a:rPr>
              <a:t> = </a:t>
            </a:r>
            <a:r>
              <a:rPr lang="fr-FR" sz="1600" dirty="0">
                <a:solidFill>
                  <a:srgbClr val="9CDCFE"/>
                </a:solidFill>
                <a:effectLst/>
                <a:latin typeface="Consolas" panose="020B0609020204030204" pitchFamily="49" charset="0"/>
                <a:ea typeface="Times New Roman" panose="02020603050405020304" pitchFamily="18" charset="0"/>
              </a:rPr>
              <a:t>$repository</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findOneByStripeSession</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stripeSession</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C586C0"/>
                </a:solidFill>
                <a:effectLst/>
                <a:latin typeface="Consolas" panose="020B0609020204030204" pitchFamily="49" charset="0"/>
                <a:ea typeface="Times New Roman" panose="02020603050405020304" pitchFamily="18" charset="0"/>
              </a:rPr>
              <a:t>if</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order</a:t>
            </a:r>
            <a:r>
              <a:rPr lang="fr-FR" sz="1600" dirty="0">
                <a:solidFill>
                  <a:srgbClr val="D4D4D4"/>
                </a:solidFill>
                <a:effectLst/>
                <a:latin typeface="Consolas" panose="020B0609020204030204" pitchFamily="49" charset="0"/>
                <a:ea typeface="Times New Roman" panose="02020603050405020304" pitchFamily="18" charset="0"/>
              </a:rPr>
              <a:t> ||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order</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getUser</a:t>
            </a:r>
            <a:r>
              <a:rPr lang="fr-FR" sz="1600" dirty="0">
                <a:solidFill>
                  <a:srgbClr val="D4D4D4"/>
                </a:solidFill>
                <a:effectLst/>
                <a:latin typeface="Consolas" panose="020B0609020204030204" pitchFamily="49" charset="0"/>
                <a:ea typeface="Times New Roman" panose="02020603050405020304" pitchFamily="18" charset="0"/>
              </a:rPr>
              <a:t>() != </a:t>
            </a:r>
            <a:r>
              <a:rPr lang="fr-FR" sz="1600" dirty="0">
                <a:solidFill>
                  <a:srgbClr val="569CD6"/>
                </a:solidFill>
                <a:effectLst/>
                <a:latin typeface="Consolas" panose="020B0609020204030204" pitchFamily="49" charset="0"/>
                <a:ea typeface="Times New Roman" panose="02020603050405020304" pitchFamily="18" charset="0"/>
              </a:rPr>
              <a:t>$</a:t>
            </a:r>
            <a:r>
              <a:rPr lang="fr-FR" sz="1600" dirty="0" err="1">
                <a:solidFill>
                  <a:srgbClr val="569CD6"/>
                </a:solidFill>
                <a:effectLst/>
                <a:latin typeface="Consolas" panose="020B0609020204030204" pitchFamily="49" charset="0"/>
                <a:ea typeface="Times New Roman" panose="02020603050405020304" pitchFamily="18" charset="0"/>
              </a:rPr>
              <a:t>this</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getUser</a:t>
            </a: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C586C0"/>
                </a:solidFill>
                <a:effectLst/>
                <a:latin typeface="Consolas" panose="020B0609020204030204" pitchFamily="49" charset="0"/>
                <a:ea typeface="Times New Roman" panose="02020603050405020304" pitchFamily="18" charset="0"/>
              </a:rPr>
              <a:t>throw</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569CD6"/>
                </a:solidFill>
                <a:effectLst/>
                <a:latin typeface="Consolas" panose="020B0609020204030204" pitchFamily="49" charset="0"/>
                <a:ea typeface="Times New Roman" panose="02020603050405020304" pitchFamily="18" charset="0"/>
              </a:rPr>
              <a:t>$</a:t>
            </a:r>
            <a:r>
              <a:rPr lang="fr-FR" sz="1600" dirty="0" err="1">
                <a:solidFill>
                  <a:srgbClr val="569CD6"/>
                </a:solidFill>
                <a:effectLst/>
                <a:latin typeface="Consolas" panose="020B0609020204030204" pitchFamily="49" charset="0"/>
                <a:ea typeface="Times New Roman" panose="02020603050405020304" pitchFamily="18" charset="0"/>
              </a:rPr>
              <a:t>this</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createNotFoundException</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CE9178"/>
                </a:solidFill>
                <a:effectLst/>
                <a:latin typeface="Consolas" panose="020B0609020204030204" pitchFamily="49" charset="0"/>
                <a:ea typeface="Times New Roman" panose="02020603050405020304" pitchFamily="18" charset="0"/>
              </a:rPr>
              <a:t>'Commande </a:t>
            </a:r>
            <a:r>
              <a:rPr lang="fr-FR" sz="1600" dirty="0" err="1">
                <a:solidFill>
                  <a:srgbClr val="CE9178"/>
                </a:solidFill>
                <a:effectLst/>
                <a:latin typeface="Consolas" panose="020B0609020204030204" pitchFamily="49" charset="0"/>
                <a:ea typeface="Times New Roman" panose="02020603050405020304" pitchFamily="18" charset="0"/>
              </a:rPr>
              <a:t>innaccessible</a:t>
            </a:r>
            <a:r>
              <a:rPr lang="fr-FR" sz="1600" dirty="0">
                <a:solidFill>
                  <a:srgbClr val="CE9178"/>
                </a:solidFill>
                <a:effectLst/>
                <a:latin typeface="Consolas" panose="020B0609020204030204" pitchFamily="49" charset="0"/>
                <a:ea typeface="Times New Roman" panose="02020603050405020304" pitchFamily="18" charset="0"/>
              </a:rPr>
              <a:t>'</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C586C0"/>
                </a:solidFill>
                <a:effectLst/>
                <a:latin typeface="Consolas" panose="020B0609020204030204" pitchFamily="49" charset="0"/>
                <a:ea typeface="Times New Roman" panose="02020603050405020304" pitchFamily="18" charset="0"/>
              </a:rPr>
              <a:t>if</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order</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getState</a:t>
            </a: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order</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setState</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B5CEA8"/>
                </a:solidFill>
                <a:effectLst/>
                <a:latin typeface="Consolas" panose="020B0609020204030204" pitchFamily="49" charset="0"/>
                <a:ea typeface="Times New Roman" panose="02020603050405020304" pitchFamily="18" charset="0"/>
              </a:rPr>
              <a:t>1</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em</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a:solidFill>
                  <a:srgbClr val="DCDCAA"/>
                </a:solidFill>
                <a:effectLst/>
                <a:latin typeface="Consolas" panose="020B0609020204030204" pitchFamily="49" charset="0"/>
                <a:ea typeface="Times New Roman" panose="02020603050405020304" pitchFamily="18" charset="0"/>
              </a:rPr>
              <a:t>flush</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6A9955"/>
                </a:solidFill>
                <a:effectLst/>
                <a:latin typeface="Consolas" panose="020B0609020204030204" pitchFamily="49" charset="0"/>
                <a:ea typeface="Times New Roman" panose="02020603050405020304" pitchFamily="18" charset="0"/>
              </a:rPr>
              <a:t>// Envoi mail de Confirmation</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$user</a:t>
            </a:r>
            <a:r>
              <a:rPr lang="fr-FR" sz="1600" dirty="0">
                <a:solidFill>
                  <a:srgbClr val="D4D4D4"/>
                </a:solidFill>
                <a:effectLst/>
                <a:latin typeface="Consolas" panose="020B0609020204030204" pitchFamily="49" charset="0"/>
                <a:ea typeface="Times New Roman" panose="02020603050405020304" pitchFamily="18" charset="0"/>
              </a:rPr>
              <a:t> = </a:t>
            </a:r>
            <a:r>
              <a:rPr lang="fr-FR" sz="1600" dirty="0">
                <a:solidFill>
                  <a:srgbClr val="569CD6"/>
                </a:solidFill>
                <a:effectLst/>
                <a:latin typeface="Consolas" panose="020B0609020204030204" pitchFamily="49" charset="0"/>
                <a:ea typeface="Times New Roman" panose="02020603050405020304" pitchFamily="18" charset="0"/>
              </a:rPr>
              <a:t>$</a:t>
            </a:r>
            <a:r>
              <a:rPr lang="fr-FR" sz="1600" dirty="0" err="1">
                <a:solidFill>
                  <a:srgbClr val="569CD6"/>
                </a:solidFill>
                <a:effectLst/>
                <a:latin typeface="Consolas" panose="020B0609020204030204" pitchFamily="49" charset="0"/>
                <a:ea typeface="Times New Roman" panose="02020603050405020304" pitchFamily="18" charset="0"/>
              </a:rPr>
              <a:t>this</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getUser</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$content</a:t>
            </a:r>
            <a:r>
              <a:rPr lang="fr-FR" sz="1600" dirty="0">
                <a:solidFill>
                  <a:srgbClr val="D4D4D4"/>
                </a:solidFill>
                <a:effectLst/>
                <a:latin typeface="Consolas" panose="020B0609020204030204" pitchFamily="49" charset="0"/>
                <a:ea typeface="Times New Roman" panose="02020603050405020304" pitchFamily="18" charset="0"/>
              </a:rPr>
              <a:t> = </a:t>
            </a:r>
            <a:r>
              <a:rPr lang="fr-FR" sz="1600" dirty="0">
                <a:solidFill>
                  <a:srgbClr val="CE9178"/>
                </a:solidFill>
                <a:effectLst/>
                <a:latin typeface="Consolas" panose="020B0609020204030204" pitchFamily="49" charset="0"/>
                <a:ea typeface="Times New Roman" panose="02020603050405020304" pitchFamily="18" charset="0"/>
              </a:rPr>
              <a:t>"Bonjour {</a:t>
            </a:r>
            <a:r>
              <a:rPr lang="fr-FR" sz="1600" dirty="0">
                <a:solidFill>
                  <a:srgbClr val="9CDCFE"/>
                </a:solidFill>
                <a:effectLst/>
                <a:latin typeface="Consolas" panose="020B0609020204030204" pitchFamily="49" charset="0"/>
                <a:ea typeface="Times New Roman" panose="02020603050405020304" pitchFamily="18" charset="0"/>
              </a:rPr>
              <a:t>$user</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getFirstname</a:t>
            </a:r>
            <a:r>
              <a:rPr lang="fr-FR" sz="1600" dirty="0">
                <a:solidFill>
                  <a:srgbClr val="CE9178"/>
                </a:solidFill>
                <a:effectLst/>
                <a:latin typeface="Consolas" panose="020B0609020204030204" pitchFamily="49" charset="0"/>
                <a:ea typeface="Times New Roman" panose="02020603050405020304" pitchFamily="18" charset="0"/>
              </a:rPr>
              <a:t>()} nous vous remercions de votre commande"</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569CD6"/>
                </a:solidFill>
                <a:effectLst/>
                <a:latin typeface="Consolas" panose="020B0609020204030204" pitchFamily="49" charset="0"/>
                <a:ea typeface="Times New Roman" panose="02020603050405020304" pitchFamily="18" charset="0"/>
              </a:rPr>
              <a:t>new</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4EC9B0"/>
                </a:solidFill>
                <a:effectLst/>
                <a:latin typeface="Consolas" panose="020B0609020204030204" pitchFamily="49" charset="0"/>
                <a:ea typeface="Times New Roman" panose="02020603050405020304" pitchFamily="18" charset="0"/>
              </a:rPr>
              <a:t>Mail</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send</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$user</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getEmail</a:t>
            </a: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$user</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getFirstname</a:t>
            </a: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CE9178"/>
                </a:solidFill>
                <a:effectLst/>
                <a:latin typeface="Consolas" panose="020B0609020204030204" pitchFamily="49" charset="0"/>
                <a:ea typeface="Times New Roman" panose="02020603050405020304" pitchFamily="18" charset="0"/>
              </a:rPr>
              <a:t>"Confirmation de la commande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order</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getReference</a:t>
            </a:r>
            <a:r>
              <a:rPr lang="fr-FR" sz="1600" dirty="0">
                <a:solidFill>
                  <a:srgbClr val="CE9178"/>
                </a:solidFill>
                <a:effectLst/>
                <a:latin typeface="Consolas" panose="020B0609020204030204" pitchFamily="49" charset="0"/>
                <a:ea typeface="Times New Roman" panose="02020603050405020304" pitchFamily="18" charset="0"/>
              </a:rPr>
              <a:t>()}"</a:t>
            </a: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$content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6A9955"/>
                </a:solidFill>
                <a:effectLst/>
                <a:latin typeface="Consolas" panose="020B0609020204030204" pitchFamily="49" charset="0"/>
                <a:ea typeface="Times New Roman" panose="02020603050405020304" pitchFamily="18" charset="0"/>
              </a:rPr>
              <a:t>// Suppression du panier une fois la commande validée</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cart</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remove</a:t>
            </a: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C586C0"/>
                </a:solidFill>
                <a:effectLst/>
                <a:latin typeface="Consolas" panose="020B0609020204030204" pitchFamily="49" charset="0"/>
                <a:ea typeface="Times New Roman" panose="02020603050405020304" pitchFamily="18" charset="0"/>
              </a:rPr>
              <a:t>return</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569CD6"/>
                </a:solidFill>
                <a:effectLst/>
                <a:latin typeface="Consolas" panose="020B0609020204030204" pitchFamily="49" charset="0"/>
                <a:ea typeface="Times New Roman" panose="02020603050405020304" pitchFamily="18" charset="0"/>
              </a:rPr>
              <a:t>$</a:t>
            </a:r>
            <a:r>
              <a:rPr lang="fr-FR" sz="1600" dirty="0" err="1">
                <a:solidFill>
                  <a:srgbClr val="569CD6"/>
                </a:solidFill>
                <a:effectLst/>
                <a:latin typeface="Consolas" panose="020B0609020204030204" pitchFamily="49" charset="0"/>
                <a:ea typeface="Times New Roman" panose="02020603050405020304" pitchFamily="18" charset="0"/>
              </a:rPr>
              <a:t>this</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render</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CE9178"/>
                </a:solidFill>
                <a:effectLst/>
                <a:latin typeface="Consolas" panose="020B0609020204030204" pitchFamily="49" charset="0"/>
                <a:ea typeface="Times New Roman" panose="02020603050405020304" pitchFamily="18" charset="0"/>
              </a:rPr>
              <a:t>'</a:t>
            </a:r>
            <a:r>
              <a:rPr lang="fr-FR" sz="1600" dirty="0" err="1">
                <a:solidFill>
                  <a:srgbClr val="CE9178"/>
                </a:solidFill>
                <a:effectLst/>
                <a:latin typeface="Consolas" panose="020B0609020204030204" pitchFamily="49" charset="0"/>
                <a:ea typeface="Times New Roman" panose="02020603050405020304" pitchFamily="18" charset="0"/>
              </a:rPr>
              <a:t>payment</a:t>
            </a:r>
            <a:r>
              <a:rPr lang="fr-FR" sz="1600" dirty="0">
                <a:solidFill>
                  <a:srgbClr val="CE9178"/>
                </a:solidFill>
                <a:effectLst/>
                <a:latin typeface="Consolas" panose="020B0609020204030204" pitchFamily="49" charset="0"/>
                <a:ea typeface="Times New Roman" panose="02020603050405020304" pitchFamily="18" charset="0"/>
              </a:rPr>
              <a:t>/</a:t>
            </a:r>
            <a:r>
              <a:rPr lang="fr-FR" sz="1600" dirty="0" err="1">
                <a:solidFill>
                  <a:srgbClr val="CE9178"/>
                </a:solidFill>
                <a:effectLst/>
                <a:latin typeface="Consolas" panose="020B0609020204030204" pitchFamily="49" charset="0"/>
                <a:ea typeface="Times New Roman" panose="02020603050405020304" pitchFamily="18" charset="0"/>
              </a:rPr>
              <a:t>success.html.twig</a:t>
            </a:r>
            <a:r>
              <a:rPr lang="fr-FR" sz="1600" dirty="0">
                <a:solidFill>
                  <a:srgbClr val="CE9178"/>
                </a:solidFill>
                <a:effectLst/>
                <a:latin typeface="Consolas" panose="020B0609020204030204" pitchFamily="49" charset="0"/>
                <a:ea typeface="Times New Roman" panose="02020603050405020304" pitchFamily="18" charset="0"/>
              </a:rPr>
              <a:t>'</a:t>
            </a: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CE9178"/>
                </a:solidFill>
                <a:effectLst/>
                <a:latin typeface="Consolas" panose="020B0609020204030204" pitchFamily="49" charset="0"/>
                <a:ea typeface="Times New Roman" panose="02020603050405020304" pitchFamily="18" charset="0"/>
              </a:rPr>
              <a:t>'</a:t>
            </a:r>
            <a:r>
              <a:rPr lang="fr-FR" sz="1600" dirty="0" err="1">
                <a:solidFill>
                  <a:srgbClr val="CE9178"/>
                </a:solidFill>
                <a:effectLst/>
                <a:latin typeface="Consolas" panose="020B0609020204030204" pitchFamily="49" charset="0"/>
                <a:ea typeface="Times New Roman" panose="02020603050405020304" pitchFamily="18" charset="0"/>
              </a:rPr>
              <a:t>order</a:t>
            </a:r>
            <a:r>
              <a:rPr lang="fr-FR" sz="1600" dirty="0">
                <a:solidFill>
                  <a:srgbClr val="CE9178"/>
                </a:solidFill>
                <a:effectLst/>
                <a:latin typeface="Consolas" panose="020B0609020204030204" pitchFamily="49" charset="0"/>
                <a:ea typeface="Times New Roman" panose="02020603050405020304" pitchFamily="18" charset="0"/>
              </a:rPr>
              <a:t>'</a:t>
            </a:r>
            <a:r>
              <a:rPr lang="fr-FR" sz="1600" dirty="0">
                <a:solidFill>
                  <a:srgbClr val="D4D4D4"/>
                </a:solidFill>
                <a:effectLst/>
                <a:latin typeface="Consolas" panose="020B0609020204030204" pitchFamily="49" charset="0"/>
                <a:ea typeface="Times New Roman" panose="02020603050405020304" pitchFamily="18" charset="0"/>
              </a:rPr>
              <a:t> =&gt; </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order</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a:t>
            </a:r>
            <a:r>
              <a:rPr lang="fr-FR" sz="1600" dirty="0" err="1">
                <a:solidFill>
                  <a:srgbClr val="569CD6"/>
                </a:solidFill>
                <a:effectLst/>
                <a:latin typeface="Consolas" panose="020B0609020204030204" pitchFamily="49" charset="0"/>
                <a:ea typeface="Times New Roman" panose="02020603050405020304" pitchFamily="18" charset="0"/>
              </a:rPr>
              <a:t>this</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err="1">
                <a:solidFill>
                  <a:srgbClr val="DCDCAA"/>
                </a:solidFill>
                <a:effectLst/>
                <a:latin typeface="Consolas" panose="020B0609020204030204" pitchFamily="49" charset="0"/>
                <a:ea typeface="Times New Roman" panose="02020603050405020304" pitchFamily="18" charset="0"/>
              </a:rPr>
              <a:t>redirect</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9CDCFE"/>
                </a:solidFill>
                <a:effectLst/>
                <a:latin typeface="Consolas" panose="020B0609020204030204" pitchFamily="49" charset="0"/>
                <a:ea typeface="Times New Roman" panose="02020603050405020304" pitchFamily="18" charset="0"/>
              </a:rPr>
              <a:t>$</a:t>
            </a:r>
            <a:r>
              <a:rPr lang="fr-FR" sz="1600" dirty="0" err="1">
                <a:solidFill>
                  <a:srgbClr val="9CDCFE"/>
                </a:solidFill>
                <a:effectLst/>
                <a:latin typeface="Consolas" panose="020B0609020204030204" pitchFamily="49" charset="0"/>
                <a:ea typeface="Times New Roman" panose="02020603050405020304" pitchFamily="18" charset="0"/>
              </a:rPr>
              <a:t>checkout_session</a:t>
            </a:r>
            <a:r>
              <a:rPr lang="fr-FR" sz="1600" dirty="0">
                <a:solidFill>
                  <a:srgbClr val="D4D4D4"/>
                </a:solidFill>
                <a:effectLst/>
                <a:latin typeface="Consolas" panose="020B0609020204030204" pitchFamily="49" charset="0"/>
                <a:ea typeface="Times New Roman" panose="02020603050405020304" pitchFamily="18" charset="0"/>
              </a:rPr>
              <a:t>-&gt;</a:t>
            </a:r>
            <a:r>
              <a:rPr lang="fr-FR" sz="1600" dirty="0">
                <a:solidFill>
                  <a:srgbClr val="9CDCFE"/>
                </a:solidFill>
                <a:effectLst/>
                <a:latin typeface="Consolas" panose="020B0609020204030204" pitchFamily="49" charset="0"/>
                <a:ea typeface="Times New Roman" panose="02020603050405020304" pitchFamily="18" charset="0"/>
              </a:rPr>
              <a:t>url</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p:txBody>
      </p:sp>
      <p:sp>
        <p:nvSpPr>
          <p:cNvPr id="11" name="Slide Number Placeholder 17">
            <a:extLst>
              <a:ext uri="{FF2B5EF4-FFF2-40B4-BE49-F238E27FC236}">
                <a16:creationId xmlns:a16="http://schemas.microsoft.com/office/drawing/2014/main" id="{662B0B44-21D6-4C70-A5BA-365AFE995CAF}"/>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16</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05830201"/>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1DC59D8-617C-42DB-A803-5757CC9442C3}"/>
              </a:ext>
            </a:extLst>
          </p:cNvPr>
          <p:cNvSpPr/>
          <p:nvPr/>
        </p:nvSpPr>
        <p:spPr>
          <a:xfrm>
            <a:off x="583694" y="697358"/>
            <a:ext cx="11108705" cy="29783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ts val="1425"/>
              </a:lnSpc>
            </a:pPr>
            <a:r>
              <a:rPr lang="fr-FR" dirty="0">
                <a:solidFill>
                  <a:srgbClr val="6A9955"/>
                </a:solidFill>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Commande annulée (clic sur retour dans la fenêtre)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6A9955"/>
                </a:solidFill>
                <a:effectLst/>
                <a:latin typeface="Consolas" panose="020B0609020204030204" pitchFamily="49" charset="0"/>
                <a:ea typeface="Times New Roman" panose="02020603050405020304" pitchFamily="18" charset="0"/>
              </a:rPr>
              <a:t>     * @Route("/commande/echec/{stripeSession}", </a:t>
            </a:r>
            <a:r>
              <a:rPr lang="fr-FR" sz="1800" dirty="0" err="1">
                <a:solidFill>
                  <a:srgbClr val="6A9955"/>
                </a:solidFill>
                <a:effectLst/>
                <a:latin typeface="Consolas" panose="020B0609020204030204" pitchFamily="49" charset="0"/>
                <a:ea typeface="Times New Roman" panose="02020603050405020304" pitchFamily="18" charset="0"/>
              </a:rPr>
              <a:t>name</a:t>
            </a:r>
            <a:r>
              <a:rPr lang="fr-FR" sz="1800" dirty="0">
                <a:solidFill>
                  <a:srgbClr val="6A9955"/>
                </a:solidFill>
                <a:effectLst/>
                <a:latin typeface="Consolas" panose="020B0609020204030204" pitchFamily="49" charset="0"/>
                <a:ea typeface="Times New Roman" panose="02020603050405020304" pitchFamily="18" charset="0"/>
              </a:rPr>
              <a:t>="</a:t>
            </a:r>
            <a:r>
              <a:rPr lang="fr-FR" sz="1800" dirty="0" err="1">
                <a:solidFill>
                  <a:srgbClr val="6A9955"/>
                </a:solidFill>
                <a:effectLst/>
                <a:latin typeface="Consolas" panose="020B0609020204030204" pitchFamily="49" charset="0"/>
                <a:ea typeface="Times New Roman" panose="02020603050405020304" pitchFamily="18" charset="0"/>
              </a:rPr>
              <a:t>payment_fail</a:t>
            </a:r>
            <a:r>
              <a:rPr lang="fr-FR" sz="1800" dirty="0">
                <a:solidFill>
                  <a:srgbClr val="6A9955"/>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6A9955"/>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569CD6"/>
                </a:solidFill>
                <a:effectLst/>
                <a:latin typeface="Consolas" panose="020B0609020204030204" pitchFamily="49" charset="0"/>
                <a:ea typeface="Times New Roman" panose="02020603050405020304" pitchFamily="18" charset="0"/>
              </a:rPr>
              <a:t>public</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function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CDCAA"/>
                </a:solidFill>
                <a:effectLst/>
                <a:latin typeface="Consolas" panose="020B0609020204030204" pitchFamily="49" charset="0"/>
                <a:ea typeface="Times New Roman" panose="02020603050405020304" pitchFamily="18" charset="0"/>
              </a:rPr>
              <a:t>paymentFail</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4EC9B0"/>
                </a:solidFill>
                <a:effectLst/>
                <a:latin typeface="Consolas" panose="020B0609020204030204" pitchFamily="49" charset="0"/>
                <a:ea typeface="Times New Roman" panose="02020603050405020304" pitchFamily="18" charset="0"/>
              </a:rPr>
              <a:t>OrderRepository</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$repository</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stripeSession</a:t>
            </a: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 = </a:t>
            </a:r>
            <a:r>
              <a:rPr lang="fr-FR" sz="1800" dirty="0">
                <a:solidFill>
                  <a:srgbClr val="9CDCFE"/>
                </a:solidFill>
                <a:effectLst/>
                <a:latin typeface="Consolas" panose="020B0609020204030204" pitchFamily="49" charset="0"/>
                <a:ea typeface="Times New Roman" panose="02020603050405020304" pitchFamily="18" charset="0"/>
              </a:rPr>
              <a:t>$repository</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findOneByStripeSession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stripeSession</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586C0"/>
                </a:solidFill>
                <a:effectLst/>
                <a:latin typeface="Consolas" panose="020B0609020204030204" pitchFamily="49" charset="0"/>
                <a:ea typeface="Times New Roman" panose="02020603050405020304" pitchFamily="18" charset="0"/>
              </a:rPr>
              <a:t>if</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 ||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getUser</a:t>
            </a:r>
            <a:r>
              <a:rPr lang="fr-FR" sz="1800" dirty="0">
                <a:solidFill>
                  <a:srgbClr val="D4D4D4"/>
                </a:solidFill>
                <a:effectLst/>
                <a:latin typeface="Consolas" panose="020B0609020204030204" pitchFamily="49" charset="0"/>
                <a:ea typeface="Times New Roman" panose="02020603050405020304" pitchFamily="18" charset="0"/>
              </a:rPr>
              <a:t>() != </a:t>
            </a:r>
            <a:r>
              <a:rPr lang="fr-FR" sz="1800" dirty="0">
                <a:solidFill>
                  <a:srgbClr val="569CD6"/>
                </a:solidFill>
                <a:effectLst/>
                <a:latin typeface="Consolas" panose="020B0609020204030204" pitchFamily="49" charset="0"/>
                <a:ea typeface="Times New Roman" panose="02020603050405020304" pitchFamily="18" charset="0"/>
              </a:rPr>
              <a:t>$</a:t>
            </a:r>
            <a:r>
              <a:rPr lang="fr-FR" sz="1800" dirty="0" err="1">
                <a:solidFill>
                  <a:srgbClr val="569CD6"/>
                </a:solidFill>
                <a:effectLst/>
                <a:latin typeface="Consolas" panose="020B0609020204030204" pitchFamily="49" charset="0"/>
                <a:ea typeface="Times New Roman" panose="02020603050405020304" pitchFamily="18" charset="0"/>
              </a:rPr>
              <a:t>this</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getUser</a:t>
            </a: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C586C0"/>
                </a:solidFill>
                <a:effectLst/>
                <a:latin typeface="Consolas" panose="020B0609020204030204" pitchFamily="49" charset="0"/>
                <a:ea typeface="Times New Roman" panose="02020603050405020304" pitchFamily="18" charset="0"/>
              </a:rPr>
              <a:t>throw</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569CD6"/>
                </a:solidFill>
                <a:effectLst/>
                <a:latin typeface="Consolas" panose="020B0609020204030204" pitchFamily="49" charset="0"/>
                <a:ea typeface="Times New Roman" panose="02020603050405020304" pitchFamily="18" charset="0"/>
              </a:rPr>
              <a:t>$</a:t>
            </a:r>
            <a:r>
              <a:rPr lang="fr-FR" sz="1800" dirty="0" err="1">
                <a:solidFill>
                  <a:srgbClr val="569CD6"/>
                </a:solidFill>
                <a:effectLst/>
                <a:latin typeface="Consolas" panose="020B0609020204030204" pitchFamily="49" charset="0"/>
                <a:ea typeface="Times New Roman" panose="02020603050405020304" pitchFamily="18" charset="0"/>
              </a:rPr>
              <a:t>this</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createNotFoundException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'Commande </a:t>
            </a:r>
            <a:r>
              <a:rPr lang="fr-FR" sz="1800" dirty="0" err="1">
                <a:solidFill>
                  <a:srgbClr val="CE9178"/>
                </a:solidFill>
                <a:effectLst/>
                <a:latin typeface="Consolas" panose="020B0609020204030204" pitchFamily="49" charset="0"/>
                <a:ea typeface="Times New Roman" panose="02020603050405020304" pitchFamily="18" charset="0"/>
              </a:rPr>
              <a:t>innaccessible</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586C0"/>
                </a:solidFill>
                <a:effectLst/>
                <a:latin typeface="Consolas" panose="020B0609020204030204" pitchFamily="49" charset="0"/>
                <a:ea typeface="Times New Roman" panose="02020603050405020304" pitchFamily="18" charset="0"/>
              </a:rPr>
              <a:t>return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569CD6"/>
                </a:solidFill>
                <a:effectLst/>
                <a:latin typeface="Consolas" panose="020B0609020204030204" pitchFamily="49" charset="0"/>
                <a:ea typeface="Times New Roman" panose="02020603050405020304" pitchFamily="18" charset="0"/>
              </a:rPr>
              <a:t>$</a:t>
            </a:r>
            <a:r>
              <a:rPr lang="fr-FR" sz="1800" dirty="0" err="1">
                <a:solidFill>
                  <a:srgbClr val="569CD6"/>
                </a:solidFill>
                <a:effectLst/>
                <a:latin typeface="Consolas" panose="020B0609020204030204" pitchFamily="49" charset="0"/>
                <a:ea typeface="Times New Roman" panose="02020603050405020304" pitchFamily="18" charset="0"/>
              </a:rPr>
              <a:t>this</a:t>
            </a:r>
            <a:r>
              <a:rPr lang="fr-FR" sz="1800" dirty="0">
                <a:solidFill>
                  <a:srgbClr val="D4D4D4"/>
                </a:solidFill>
                <a:effectLst/>
                <a:latin typeface="Consolas" panose="020B0609020204030204" pitchFamily="49" charset="0"/>
                <a:ea typeface="Times New Roman" panose="02020603050405020304" pitchFamily="18" charset="0"/>
              </a:rPr>
              <a:t>-&gt;</a:t>
            </a:r>
            <a:r>
              <a:rPr lang="fr-FR" sz="1800" dirty="0" err="1">
                <a:solidFill>
                  <a:srgbClr val="DCDCAA"/>
                </a:solidFill>
                <a:effectLst/>
                <a:latin typeface="Consolas" panose="020B0609020204030204" pitchFamily="49" charset="0"/>
                <a:ea typeface="Times New Roman" panose="02020603050405020304" pitchFamily="18" charset="0"/>
              </a:rPr>
              <a:t>render</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payment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fail.html.twig</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order</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=&gt; </a:t>
            </a:r>
            <a:r>
              <a:rPr lang="fr-FR" sz="1800" dirty="0">
                <a:solidFill>
                  <a:srgbClr val="9CDCFE"/>
                </a:solidFill>
                <a:effectLst/>
                <a:latin typeface="Consolas" panose="020B0609020204030204" pitchFamily="49" charset="0"/>
                <a:ea typeface="Times New Roman" panose="02020603050405020304" pitchFamily="18" charset="0"/>
              </a:rPr>
              <a:t>$</a:t>
            </a:r>
            <a:r>
              <a:rPr lang="fr-FR" sz="1800" dirty="0" err="1">
                <a:solidFill>
                  <a:srgbClr val="9CDCFE"/>
                </a:solidFill>
                <a:effectLst/>
                <a:latin typeface="Consolas" panose="020B0609020204030204" pitchFamily="49" charset="0"/>
                <a:ea typeface="Times New Roman" panose="02020603050405020304" pitchFamily="18" charset="0"/>
              </a:rPr>
              <a:t>order</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p:txBody>
      </p:sp>
      <p:sp>
        <p:nvSpPr>
          <p:cNvPr id="11" name="Slide Number Placeholder 17">
            <a:extLst>
              <a:ext uri="{FF2B5EF4-FFF2-40B4-BE49-F238E27FC236}">
                <a16:creationId xmlns:a16="http://schemas.microsoft.com/office/drawing/2014/main" id="{662B0B44-21D6-4C70-A5BA-365AFE995CAF}"/>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17</a:t>
            </a:fld>
            <a:endParaRPr lang="fr-FR" sz="2000" b="1" dirty="0">
              <a:solidFill>
                <a:schemeClr val="bg1"/>
              </a:solidFill>
              <a:ea typeface="Open Sans" panose="020B0606030504020204" pitchFamily="34" charset="0"/>
              <a:cs typeface="Open Sans" panose="020B0606030504020204" pitchFamily="34" charset="0"/>
            </a:endParaRPr>
          </a:p>
        </p:txBody>
      </p:sp>
      <p:sp>
        <p:nvSpPr>
          <p:cNvPr id="3" name="Rectangle 2">
            <a:extLst>
              <a:ext uri="{FF2B5EF4-FFF2-40B4-BE49-F238E27FC236}">
                <a16:creationId xmlns:a16="http://schemas.microsoft.com/office/drawing/2014/main" id="{B84DDBB2-1491-F0C8-7296-F3F490BC2000}"/>
              </a:ext>
            </a:extLst>
          </p:cNvPr>
          <p:cNvSpPr/>
          <p:nvPr/>
        </p:nvSpPr>
        <p:spPr>
          <a:xfrm>
            <a:off x="736094" y="4304578"/>
            <a:ext cx="11108705" cy="20313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fr-FR" sz="1800" dirty="0">
                <a:solidFill>
                  <a:schemeClr val="bg1"/>
                </a:solidFill>
                <a:effectLst/>
                <a:latin typeface="Arial" panose="020B0604020202020204" pitchFamily="34" charset="0"/>
                <a:ea typeface="Helvetica Neue"/>
                <a:cs typeface="Helvetica Neue"/>
              </a:rPr>
              <a:t>Ce Controller permet de mettre en place le module </a:t>
            </a:r>
            <a:r>
              <a:rPr lang="fr-FR" sz="1800" dirty="0" err="1">
                <a:solidFill>
                  <a:schemeClr val="bg1"/>
                </a:solidFill>
                <a:effectLst/>
                <a:latin typeface="Arial" panose="020B0604020202020204" pitchFamily="34" charset="0"/>
                <a:ea typeface="Helvetica Neue"/>
                <a:cs typeface="Helvetica Neue"/>
              </a:rPr>
              <a:t>stripe</a:t>
            </a:r>
            <a:r>
              <a:rPr lang="fr-FR" sz="1800" dirty="0">
                <a:solidFill>
                  <a:schemeClr val="bg1"/>
                </a:solidFill>
                <a:effectLst/>
                <a:latin typeface="Arial" panose="020B0604020202020204" pitchFamily="34" charset="0"/>
                <a:ea typeface="Helvetica Neue"/>
                <a:cs typeface="Helvetica Neue"/>
              </a:rPr>
              <a:t> et de lui fournir les données du panier, les informations produits et informations livraisons.</a:t>
            </a:r>
            <a:endParaRPr lang="fr-FR" sz="1800" dirty="0">
              <a:solidFill>
                <a:schemeClr val="bg1"/>
              </a:solidFill>
              <a:effectLst/>
              <a:latin typeface="Helvetica Neue"/>
              <a:ea typeface="Helvetica Neue"/>
              <a:cs typeface="Helvetica Neue"/>
            </a:endParaRPr>
          </a:p>
          <a:p>
            <a:r>
              <a:rPr lang="fr-FR" sz="1800" dirty="0">
                <a:solidFill>
                  <a:schemeClr val="bg1"/>
                </a:solidFill>
                <a:effectLst/>
                <a:latin typeface="Arial" panose="020B0604020202020204" pitchFamily="34" charset="0"/>
                <a:ea typeface="Helvetica Neue"/>
                <a:cs typeface="Helvetica Neue"/>
              </a:rPr>
              <a:t> </a:t>
            </a:r>
            <a:endParaRPr lang="fr-FR" sz="1800" dirty="0">
              <a:solidFill>
                <a:schemeClr val="bg1"/>
              </a:solidFill>
              <a:effectLst/>
              <a:latin typeface="Helvetica Neue"/>
              <a:ea typeface="Helvetica Neue"/>
              <a:cs typeface="Helvetica Neue"/>
            </a:endParaRPr>
          </a:p>
          <a:p>
            <a:r>
              <a:rPr lang="fr-FR" sz="1800" dirty="0">
                <a:solidFill>
                  <a:schemeClr val="bg1"/>
                </a:solidFill>
                <a:effectLst/>
                <a:latin typeface="Arial" panose="020B0604020202020204" pitchFamily="34" charset="0"/>
                <a:ea typeface="Helvetica Neue"/>
                <a:cs typeface="Helvetica Neue"/>
              </a:rPr>
              <a:t>Il gère aussi le cas si le paiement réussi (méthode </a:t>
            </a:r>
            <a:r>
              <a:rPr lang="fr-FR" sz="1800" dirty="0" err="1">
                <a:solidFill>
                  <a:schemeClr val="bg1"/>
                </a:solidFill>
                <a:effectLst/>
                <a:latin typeface="Arial" panose="020B0604020202020204" pitchFamily="34" charset="0"/>
                <a:ea typeface="Times New Roman" panose="02020603050405020304" pitchFamily="18" charset="0"/>
                <a:cs typeface="Helvetica Neue"/>
              </a:rPr>
              <a:t>paymentSuccess</a:t>
            </a:r>
            <a:r>
              <a:rPr lang="fr-FR" sz="1800" dirty="0">
                <a:solidFill>
                  <a:schemeClr val="bg1"/>
                </a:solidFill>
                <a:effectLst/>
                <a:latin typeface="Arial" panose="020B0604020202020204" pitchFamily="34" charset="0"/>
                <a:ea typeface="Helvetica Neue"/>
                <a:cs typeface="Helvetica Neue"/>
              </a:rPr>
              <a:t>) ou échoue (méthode </a:t>
            </a:r>
            <a:r>
              <a:rPr lang="fr-FR" sz="1800" dirty="0" err="1">
                <a:solidFill>
                  <a:schemeClr val="bg1"/>
                </a:solidFill>
                <a:effectLst/>
                <a:latin typeface="Arial" panose="020B0604020202020204" pitchFamily="34" charset="0"/>
                <a:ea typeface="Times New Roman" panose="02020603050405020304" pitchFamily="18" charset="0"/>
                <a:cs typeface="Helvetica Neue"/>
              </a:rPr>
              <a:t>paymentFail</a:t>
            </a:r>
            <a:r>
              <a:rPr lang="fr-FR" sz="1800" dirty="0">
                <a:solidFill>
                  <a:schemeClr val="bg1"/>
                </a:solidFill>
                <a:effectLst/>
                <a:latin typeface="Arial" panose="020B0604020202020204" pitchFamily="34" charset="0"/>
                <a:ea typeface="Times New Roman" panose="02020603050405020304" pitchFamily="18" charset="0"/>
                <a:cs typeface="Helvetica Neue"/>
              </a:rPr>
              <a:t>)</a:t>
            </a:r>
            <a:r>
              <a:rPr lang="fr-FR" sz="1800" dirty="0">
                <a:solidFill>
                  <a:schemeClr val="bg1"/>
                </a:solidFill>
                <a:effectLst/>
                <a:latin typeface="Arial" panose="020B0604020202020204" pitchFamily="34" charset="0"/>
                <a:ea typeface="Helvetica Neue"/>
                <a:cs typeface="Helvetica Neue"/>
              </a:rPr>
              <a:t>.</a:t>
            </a:r>
            <a:endParaRPr lang="fr-FR" sz="1800" dirty="0">
              <a:solidFill>
                <a:schemeClr val="bg1"/>
              </a:solidFill>
              <a:effectLst/>
              <a:latin typeface="Helvetica Neue"/>
              <a:ea typeface="Helvetica Neue"/>
              <a:cs typeface="Helvetica Neue"/>
            </a:endParaRPr>
          </a:p>
          <a:p>
            <a:r>
              <a:rPr lang="fr-FR" sz="1800" dirty="0">
                <a:solidFill>
                  <a:schemeClr val="bg1"/>
                </a:solidFill>
                <a:effectLst/>
                <a:latin typeface="Arial" panose="020B0604020202020204" pitchFamily="34" charset="0"/>
                <a:ea typeface="Helvetica Neue"/>
                <a:cs typeface="Helvetica Neue"/>
              </a:rPr>
              <a:t> </a:t>
            </a:r>
            <a:endParaRPr lang="fr-FR" sz="1800" dirty="0">
              <a:solidFill>
                <a:schemeClr val="bg1"/>
              </a:solidFill>
              <a:effectLst/>
              <a:latin typeface="Helvetica Neue"/>
              <a:ea typeface="Helvetica Neue"/>
              <a:cs typeface="Helvetica Neue"/>
            </a:endParaRPr>
          </a:p>
          <a:p>
            <a:r>
              <a:rPr lang="fr-FR" sz="1800" dirty="0">
                <a:solidFill>
                  <a:schemeClr val="bg1"/>
                </a:solidFill>
                <a:effectLst/>
                <a:latin typeface="Arial" panose="020B0604020202020204" pitchFamily="34" charset="0"/>
                <a:ea typeface="Helvetica Neue"/>
                <a:cs typeface="Helvetica Neue"/>
              </a:rPr>
              <a:t>En déléguant le paiement a </a:t>
            </a:r>
            <a:r>
              <a:rPr lang="fr-FR" sz="1800" dirty="0" err="1">
                <a:solidFill>
                  <a:schemeClr val="bg1"/>
                </a:solidFill>
                <a:effectLst/>
                <a:latin typeface="Arial" panose="020B0604020202020204" pitchFamily="34" charset="0"/>
                <a:ea typeface="Helvetica Neue"/>
                <a:cs typeface="Helvetica Neue"/>
              </a:rPr>
              <a:t>Stripe</a:t>
            </a:r>
            <a:r>
              <a:rPr lang="fr-FR" sz="1800" dirty="0">
                <a:solidFill>
                  <a:schemeClr val="bg1"/>
                </a:solidFill>
                <a:effectLst/>
                <a:latin typeface="Arial" panose="020B0604020202020204" pitchFamily="34" charset="0"/>
                <a:ea typeface="Helvetica Neue"/>
                <a:cs typeface="Helvetica Neue"/>
              </a:rPr>
              <a:t>, la sécurité est gérée totalement par ce module qui est stable et connais son domaine.</a:t>
            </a:r>
            <a:endParaRPr lang="fr-FR" sz="1800" dirty="0">
              <a:solidFill>
                <a:schemeClr val="bg1"/>
              </a:solidFill>
              <a:effectLst/>
              <a:latin typeface="Helvetica Neue"/>
              <a:ea typeface="Helvetica Neue"/>
              <a:cs typeface="Helvetica Neue"/>
            </a:endParaRPr>
          </a:p>
        </p:txBody>
      </p:sp>
    </p:spTree>
    <p:extLst>
      <p:ext uri="{BB962C8B-B14F-4D97-AF65-F5344CB8AC3E}">
        <p14:creationId xmlns:p14="http://schemas.microsoft.com/office/powerpoint/2010/main" val="3514676340"/>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3AB5ECA-AEB4-4B7B-9B97-3EB73492ACB9}"/>
              </a:ext>
            </a:extLst>
          </p:cNvPr>
          <p:cNvSpPr/>
          <p:nvPr/>
        </p:nvSpPr>
        <p:spPr>
          <a:xfrm>
            <a:off x="4424551" y="3301588"/>
            <a:ext cx="3342903" cy="13234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8000" b="1" dirty="0">
                <a:solidFill>
                  <a:srgbClr val="445467"/>
                </a:solidFill>
                <a:ea typeface="Open Sans" panose="020B0606030504020204" pitchFamily="34" charset="0"/>
                <a:cs typeface="Open Sans" panose="020B0606030504020204" pitchFamily="34" charset="0"/>
              </a:rPr>
              <a:t>Produit</a:t>
            </a:r>
          </a:p>
        </p:txBody>
      </p:sp>
      <p:sp>
        <p:nvSpPr>
          <p:cNvPr id="14" name="Oval 13">
            <a:extLst>
              <a:ext uri="{FF2B5EF4-FFF2-40B4-BE49-F238E27FC236}">
                <a16:creationId xmlns:a16="http://schemas.microsoft.com/office/drawing/2014/main" id="{EE2C874E-8536-4F99-BC41-FEBB567707B4}"/>
              </a:ext>
            </a:extLst>
          </p:cNvPr>
          <p:cNvSpPr/>
          <p:nvPr/>
        </p:nvSpPr>
        <p:spPr>
          <a:xfrm>
            <a:off x="5113564" y="1275161"/>
            <a:ext cx="1964872" cy="1964872"/>
          </a:xfrm>
          <a:prstGeom prst="ellipse">
            <a:avLst/>
          </a:pr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Oval 14">
            <a:extLst>
              <a:ext uri="{FF2B5EF4-FFF2-40B4-BE49-F238E27FC236}">
                <a16:creationId xmlns:a16="http://schemas.microsoft.com/office/drawing/2014/main" id="{4BD889C7-FDB1-4787-9CC5-D84D55BC6C5F}"/>
              </a:ext>
            </a:extLst>
          </p:cNvPr>
          <p:cNvSpPr/>
          <p:nvPr/>
        </p:nvSpPr>
        <p:spPr>
          <a:xfrm>
            <a:off x="5258461" y="1481083"/>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600" b="1" dirty="0">
                <a:solidFill>
                  <a:schemeClr val="bg1"/>
                </a:solidFill>
                <a:ea typeface="Open Sans" panose="020B0606030504020204" pitchFamily="34" charset="0"/>
                <a:cs typeface="Open Sans" panose="020B0606030504020204" pitchFamily="34" charset="0"/>
              </a:rPr>
              <a:t>2</a:t>
            </a:r>
            <a:endParaRPr lang="fr-FR" sz="13800" b="1" dirty="0">
              <a:solidFill>
                <a:schemeClr val="bg1"/>
              </a:solidFill>
              <a:ea typeface="Open Sans" panose="020B0606030504020204" pitchFamily="34" charset="0"/>
              <a:cs typeface="Open Sans" panose="020B0606030504020204" pitchFamily="34" charset="0"/>
            </a:endParaRPr>
          </a:p>
        </p:txBody>
      </p:sp>
      <p:sp>
        <p:nvSpPr>
          <p:cNvPr id="7" name="Slide Number Placeholder 17">
            <a:extLst>
              <a:ext uri="{FF2B5EF4-FFF2-40B4-BE49-F238E27FC236}">
                <a16:creationId xmlns:a16="http://schemas.microsoft.com/office/drawing/2014/main" id="{36EE48C7-F4B7-4077-AAFA-33E4453ACAB5}"/>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18</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30684650"/>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C990DF2-6C23-A3AE-1BC2-D851F1881C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1475" y="2066925"/>
            <a:ext cx="11410950" cy="4110038"/>
          </a:xfrm>
        </p:spPr>
      </p:pic>
      <p:sp>
        <p:nvSpPr>
          <p:cNvPr id="4" name="Espace réservé du numéro de diapositive 3">
            <a:extLst>
              <a:ext uri="{FF2B5EF4-FFF2-40B4-BE49-F238E27FC236}">
                <a16:creationId xmlns:a16="http://schemas.microsoft.com/office/drawing/2014/main" id="{57A42D62-2D44-F9BE-B8D1-8A4E37B7FDA2}"/>
              </a:ext>
            </a:extLst>
          </p:cNvPr>
          <p:cNvSpPr>
            <a:spLocks noGrp="1"/>
          </p:cNvSpPr>
          <p:nvPr>
            <p:ph type="sldNum" sz="quarter" idx="12"/>
          </p:nvPr>
        </p:nvSpPr>
        <p:spPr/>
        <p:txBody>
          <a:bodyPr/>
          <a:lstStyle/>
          <a:p>
            <a:fld id="{55566DE6-6023-4F1B-83B8-5B1409609C05}" type="slidenum">
              <a:rPr lang="fr-FR" smtClean="0"/>
              <a:t>19</a:t>
            </a:fld>
            <a:endParaRPr lang="fr-FR"/>
          </a:p>
        </p:txBody>
      </p:sp>
      <p:sp>
        <p:nvSpPr>
          <p:cNvPr id="8" name="TextBox 13">
            <a:extLst>
              <a:ext uri="{FF2B5EF4-FFF2-40B4-BE49-F238E27FC236}">
                <a16:creationId xmlns:a16="http://schemas.microsoft.com/office/drawing/2014/main" id="{FE1681EE-042B-D796-1AFF-FB7AE3DB6A05}"/>
              </a:ext>
            </a:extLst>
          </p:cNvPr>
          <p:cNvSpPr txBox="1"/>
          <p:nvPr/>
        </p:nvSpPr>
        <p:spPr>
          <a:xfrm>
            <a:off x="520864" y="309359"/>
            <a:ext cx="8633528" cy="369332"/>
          </a:xfrm>
          <a:prstGeom prst="rect">
            <a:avLst/>
          </a:prstGeom>
          <a:noFill/>
        </p:spPr>
        <p:txBody>
          <a:bodyPr wrap="square">
            <a:spAutoFit/>
          </a:bodyPr>
          <a:lstStyle/>
          <a:p>
            <a:pPr lvl="0">
              <a:buClr>
                <a:srgbClr val="00A2FF"/>
              </a:buClr>
              <a:buSzPts val="1400"/>
            </a:pPr>
            <a:r>
              <a:rPr lang="fr-FR" sz="1800" dirty="0">
                <a:solidFill>
                  <a:srgbClr val="0075B9"/>
                </a:solidFill>
                <a:effectLst/>
                <a:latin typeface="Arial" panose="020B0604020202020204" pitchFamily="34" charset="0"/>
                <a:ea typeface="Helvetica Neue"/>
                <a:cs typeface="Helvetica Neue"/>
              </a:rPr>
              <a:t>1. Présentation de l’interface produit</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228A8517-3064-D015-C354-F4B302BF7B1E}"/>
              </a:ext>
            </a:extLst>
          </p:cNvPr>
          <p:cNvSpPr txBox="1"/>
          <p:nvPr/>
        </p:nvSpPr>
        <p:spPr>
          <a:xfrm>
            <a:off x="530388" y="728459"/>
            <a:ext cx="11271087" cy="1200329"/>
          </a:xfrm>
          <a:prstGeom prst="rect">
            <a:avLst/>
          </a:prstGeom>
          <a:noFill/>
        </p:spPr>
        <p:txBody>
          <a:bodyPr wrap="square">
            <a:spAutoFit/>
          </a:bodyPr>
          <a:lstStyle/>
          <a:p>
            <a:pPr lvl="0">
              <a:buClr>
                <a:srgbClr val="00A2FF"/>
              </a:buClr>
              <a:buSzPts val="1400"/>
            </a:pPr>
            <a:r>
              <a:rPr lang="fr-FR" dirty="0">
                <a:latin typeface="Arial" panose="020B0604020202020204" pitchFamily="34" charset="0"/>
                <a:ea typeface="Helvetica Neue"/>
                <a:cs typeface="Helvetica Neue"/>
              </a:rPr>
              <a:t>Cette </a:t>
            </a:r>
            <a:r>
              <a:rPr lang="fr-FR" sz="1800" dirty="0">
                <a:effectLst/>
                <a:latin typeface="Arial" panose="020B0604020202020204" pitchFamily="34" charset="0"/>
                <a:ea typeface="Helvetica Neue"/>
                <a:cs typeface="Helvetica Neue"/>
              </a:rPr>
              <a:t>interface permet de choisir les produits que l’on veux achetés et les mettre dans le panier</a:t>
            </a:r>
            <a:r>
              <a:rPr lang="fr-FR" dirty="0">
                <a:latin typeface="Arial" panose="020B0604020202020204" pitchFamily="34" charset="0"/>
                <a:ea typeface="Helvetica Neue"/>
                <a:cs typeface="Helvetica Neue"/>
              </a:rPr>
              <a:t>.</a:t>
            </a:r>
          </a:p>
          <a:p>
            <a:pPr lvl="0">
              <a:buClr>
                <a:srgbClr val="00A2FF"/>
              </a:buClr>
              <a:buSzPts val="1400"/>
            </a:pPr>
            <a:r>
              <a:rPr lang="fr-FR" sz="1800" dirty="0">
                <a:effectLst/>
                <a:latin typeface="Arial" panose="020B0604020202020204" pitchFamily="34" charset="0"/>
                <a:ea typeface="Helvetica Neue"/>
                <a:cs typeface="Helvetica Neue"/>
              </a:rPr>
              <a:t>Sur le coté gauche</a:t>
            </a:r>
            <a:r>
              <a:rPr lang="fr-FR" dirty="0">
                <a:latin typeface="Arial" panose="020B0604020202020204" pitchFamily="34" charset="0"/>
                <a:ea typeface="Helvetica Neue"/>
                <a:cs typeface="Helvetica Neue"/>
              </a:rPr>
              <a:t>, nous avons le récapitulatif des produits menu qui permet de filtrer par catégorie.</a:t>
            </a:r>
          </a:p>
          <a:p>
            <a:pPr lvl="0">
              <a:buClr>
                <a:srgbClr val="00A2FF"/>
              </a:buClr>
              <a:buSzPts val="1400"/>
            </a:pPr>
            <a:r>
              <a:rPr lang="fr-FR" sz="1800" dirty="0">
                <a:effectLst/>
                <a:latin typeface="Arial" panose="020B0604020202020204" pitchFamily="34" charset="0"/>
                <a:ea typeface="Helvetica Neue"/>
                <a:cs typeface="Helvetica Neue"/>
              </a:rPr>
              <a:t>Sur le coté droit</a:t>
            </a:r>
            <a:r>
              <a:rPr lang="fr-FR" dirty="0">
                <a:latin typeface="Arial" panose="020B0604020202020204" pitchFamily="34" charset="0"/>
                <a:ea typeface="Helvetica Neue"/>
                <a:cs typeface="Helvetica Neue"/>
              </a:rPr>
              <a:t>, nous avons la possibilité de choisir les produits que l’on veux acheter en appuyant sur le chariots en dessous du produit, on le sélectionne et il se retrouve dans le panier.</a:t>
            </a:r>
            <a:endParaRPr lang="fr-FR" sz="1800" dirty="0">
              <a:effectLst/>
              <a:latin typeface="Helvetica Neue"/>
              <a:ea typeface="Helvetica Neue"/>
              <a:cs typeface="Helvetica Neue"/>
            </a:endParaRPr>
          </a:p>
        </p:txBody>
      </p:sp>
    </p:spTree>
    <p:extLst>
      <p:ext uri="{BB962C8B-B14F-4D97-AF65-F5344CB8AC3E}">
        <p14:creationId xmlns:p14="http://schemas.microsoft.com/office/powerpoint/2010/main" val="36322519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48FE271C-5B84-4E5D-A00F-7E7BD1A8FF6D}"/>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54654" t="-44" r="27078" b="44"/>
          <a:stretch/>
        </p:blipFill>
        <p:spPr>
          <a:xfrm>
            <a:off x="6189862" y="1959429"/>
            <a:ext cx="1665288" cy="4033383"/>
          </a:xfrm>
        </p:spPr>
      </p:pic>
      <p:pic>
        <p:nvPicPr>
          <p:cNvPr id="14" name="Picture Placeholder 13">
            <a:extLst>
              <a:ext uri="{FF2B5EF4-FFF2-40B4-BE49-F238E27FC236}">
                <a16:creationId xmlns:a16="http://schemas.microsoft.com/office/drawing/2014/main" id="{70CDC0BC-F57D-4181-8832-980DD93BBA10}"/>
              </a:ext>
            </a:extLst>
          </p:cNvPr>
          <p:cNvPicPr>
            <a:picLocks noGrp="1" noChangeAspect="1"/>
          </p:cNvPicPr>
          <p:nvPr>
            <p:ph type="pic" sz="quarter" idx="11"/>
          </p:nvPr>
        </p:nvPicPr>
        <p:blipFill rotWithShape="1">
          <a:blip r:embed="rId4">
            <a:extLst>
              <a:ext uri="{28A0092B-C50C-407E-A947-70E740481C1C}">
                <a14:useLocalDpi xmlns:a14="http://schemas.microsoft.com/office/drawing/2010/main" val="0"/>
              </a:ext>
            </a:extLst>
          </a:blip>
          <a:srcRect l="37263" r="41085"/>
          <a:stretch/>
        </p:blipFill>
        <p:spPr>
          <a:xfrm>
            <a:off x="7975119" y="1959429"/>
            <a:ext cx="1665288" cy="4033383"/>
          </a:xfrm>
        </p:spPr>
      </p:pic>
      <p:pic>
        <p:nvPicPr>
          <p:cNvPr id="16" name="Picture Placeholder 15">
            <a:extLst>
              <a:ext uri="{FF2B5EF4-FFF2-40B4-BE49-F238E27FC236}">
                <a16:creationId xmlns:a16="http://schemas.microsoft.com/office/drawing/2014/main" id="{57F0F729-C45A-4FAD-8F7F-12329C5B5F3A}"/>
              </a:ext>
            </a:extLst>
          </p:cNvPr>
          <p:cNvPicPr>
            <a:picLocks noGrp="1" noChangeAspect="1"/>
          </p:cNvPicPr>
          <p:nvPr>
            <p:ph type="pic" sz="quarter" idx="12"/>
          </p:nvPr>
        </p:nvPicPr>
        <p:blipFill rotWithShape="1">
          <a:blip r:embed="rId5">
            <a:extLst>
              <a:ext uri="{28A0092B-C50C-407E-A947-70E740481C1C}">
                <a14:useLocalDpi xmlns:a14="http://schemas.microsoft.com/office/drawing/2010/main" val="0"/>
              </a:ext>
            </a:extLst>
          </a:blip>
          <a:srcRect l="21461" r="59781"/>
          <a:stretch/>
        </p:blipFill>
        <p:spPr>
          <a:xfrm>
            <a:off x="9760376" y="1959429"/>
            <a:ext cx="1665288" cy="4033383"/>
          </a:xfrm>
        </p:spPr>
      </p:pic>
      <p:sp>
        <p:nvSpPr>
          <p:cNvPr id="5" name="Slide Number Placeholder 17">
            <a:extLst>
              <a:ext uri="{FF2B5EF4-FFF2-40B4-BE49-F238E27FC236}">
                <a16:creationId xmlns:a16="http://schemas.microsoft.com/office/drawing/2014/main" id="{EC82EB74-025C-418C-BE35-0C047151588B}"/>
              </a:ext>
            </a:extLst>
          </p:cNvPr>
          <p:cNvSpPr txBox="1">
            <a:spLocks/>
          </p:cNvSpPr>
          <p:nvPr/>
        </p:nvSpPr>
        <p:spPr>
          <a:xfrm>
            <a:off x="11379199" y="140462"/>
            <a:ext cx="626400" cy="625022"/>
          </a:xfrm>
          <a:prstGeom prst="ellipse">
            <a:avLst/>
          </a:prstGeom>
          <a:solidFill>
            <a:srgbClr val="CB4D3C"/>
          </a:solidFill>
        </p:spPr>
        <p:txBody>
          <a:bodyPr anchor="ct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algn="ctr"/>
              <a:t>2</a:t>
            </a:fld>
            <a:endParaRPr lang="fr-FR" sz="1400" b="1" dirty="0">
              <a:solidFill>
                <a:schemeClr val="bg1"/>
              </a:solidFill>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F14BAE64-EEE0-4290-B9EE-1A07ABCA8A48}"/>
              </a:ext>
            </a:extLst>
          </p:cNvPr>
          <p:cNvSpPr/>
          <p:nvPr/>
        </p:nvSpPr>
        <p:spPr>
          <a:xfrm>
            <a:off x="570387" y="1167304"/>
            <a:ext cx="11114932" cy="6250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5400" b="1" i="1" dirty="0">
                <a:solidFill>
                  <a:srgbClr val="445467"/>
                </a:solidFill>
                <a:ea typeface="Open Sans" panose="020B0606030504020204" pitchFamily="34" charset="0"/>
                <a:cs typeface="Open Sans" panose="020B0606030504020204" pitchFamily="34" charset="0"/>
              </a:rPr>
              <a:t>Présentation de l’entreprise</a:t>
            </a:r>
          </a:p>
        </p:txBody>
      </p:sp>
      <p:sp>
        <p:nvSpPr>
          <p:cNvPr id="10" name="TextBox 9">
            <a:extLst>
              <a:ext uri="{FF2B5EF4-FFF2-40B4-BE49-F238E27FC236}">
                <a16:creationId xmlns:a16="http://schemas.microsoft.com/office/drawing/2014/main" id="{60540464-EEF6-4019-ACE1-28D2C05AD8C5}"/>
              </a:ext>
            </a:extLst>
          </p:cNvPr>
          <p:cNvSpPr txBox="1"/>
          <p:nvPr/>
        </p:nvSpPr>
        <p:spPr>
          <a:xfrm>
            <a:off x="570387" y="2274376"/>
            <a:ext cx="5195191" cy="1754326"/>
          </a:xfrm>
          <a:prstGeom prst="rect">
            <a:avLst/>
          </a:prstGeom>
          <a:noFill/>
        </p:spPr>
        <p:txBody>
          <a:bodyPr wrap="square">
            <a:spAutoFit/>
          </a:bodyPr>
          <a:lstStyle/>
          <a:p>
            <a:r>
              <a:rPr lang="fr-FR" sz="1800" dirty="0">
                <a:solidFill>
                  <a:srgbClr val="000000"/>
                </a:solidFill>
                <a:effectLst/>
                <a:latin typeface="Arial" panose="020B0604020202020204" pitchFamily="34" charset="0"/>
                <a:ea typeface="Helvetica Neue"/>
                <a:cs typeface="Helvetica Neue"/>
              </a:rPr>
              <a:t>L'entreprise "Ma boutique" est une boutique fictif créé dans le but de ce projet.</a:t>
            </a:r>
            <a:endParaRPr lang="fr-FR" sz="1800" dirty="0">
              <a:solidFill>
                <a:srgbClr val="000000"/>
              </a:solidFill>
              <a:effectLst/>
              <a:latin typeface="Helvetica Neue"/>
              <a:ea typeface="Helvetica Neue"/>
              <a:cs typeface="Helvetica Neue"/>
            </a:endParaRPr>
          </a:p>
          <a:p>
            <a:r>
              <a:rPr lang="fr-FR" sz="1800" dirty="0">
                <a:solidFill>
                  <a:srgbClr val="000000"/>
                </a:solidFill>
                <a:effectLst/>
                <a:latin typeface="Helvetica Neue"/>
                <a:ea typeface="Helvetica Neue"/>
                <a:cs typeface="Helvetica Neue"/>
              </a:rPr>
              <a:t>Ce projet me permet de développer mes connaissances et d’acquérir de l’expérience dans ce domaine.</a:t>
            </a:r>
          </a:p>
          <a:p>
            <a:endParaRPr lang="fr-FR" sz="18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3028138987"/>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3AB5ECA-AEB4-4B7B-9B97-3EB73492ACB9}"/>
              </a:ext>
            </a:extLst>
          </p:cNvPr>
          <p:cNvSpPr/>
          <p:nvPr/>
        </p:nvSpPr>
        <p:spPr>
          <a:xfrm>
            <a:off x="2967584" y="3301588"/>
            <a:ext cx="6256841" cy="13234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8000" b="1" dirty="0">
                <a:solidFill>
                  <a:srgbClr val="445467"/>
                </a:solidFill>
                <a:ea typeface="Open Sans" panose="020B0606030504020204" pitchFamily="34" charset="0"/>
                <a:cs typeface="Open Sans" panose="020B0606030504020204" pitchFamily="34" charset="0"/>
              </a:rPr>
              <a:t>Module </a:t>
            </a:r>
            <a:r>
              <a:rPr lang="fr-FR" sz="8000" b="1" dirty="0" err="1">
                <a:solidFill>
                  <a:srgbClr val="445467"/>
                </a:solidFill>
                <a:ea typeface="Open Sans" panose="020B0606030504020204" pitchFamily="34" charset="0"/>
                <a:cs typeface="Open Sans" panose="020B0606030504020204" pitchFamily="34" charset="0"/>
              </a:rPr>
              <a:t>Stripe</a:t>
            </a:r>
            <a:endParaRPr lang="fr-FR" sz="8000" b="1" dirty="0">
              <a:solidFill>
                <a:srgbClr val="445467"/>
              </a:solidFill>
              <a:ea typeface="Open Sans" panose="020B0606030504020204" pitchFamily="34" charset="0"/>
              <a:cs typeface="Open Sans" panose="020B0606030504020204" pitchFamily="34" charset="0"/>
            </a:endParaRPr>
          </a:p>
        </p:txBody>
      </p:sp>
      <p:sp>
        <p:nvSpPr>
          <p:cNvPr id="14" name="Oval 13">
            <a:extLst>
              <a:ext uri="{FF2B5EF4-FFF2-40B4-BE49-F238E27FC236}">
                <a16:creationId xmlns:a16="http://schemas.microsoft.com/office/drawing/2014/main" id="{EE2C874E-8536-4F99-BC41-FEBB567707B4}"/>
              </a:ext>
            </a:extLst>
          </p:cNvPr>
          <p:cNvSpPr/>
          <p:nvPr/>
        </p:nvSpPr>
        <p:spPr>
          <a:xfrm>
            <a:off x="5113564" y="1275161"/>
            <a:ext cx="1964872" cy="1964872"/>
          </a:xfrm>
          <a:prstGeom prst="ellipse">
            <a:avLst/>
          </a:pr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Oval 14">
            <a:extLst>
              <a:ext uri="{FF2B5EF4-FFF2-40B4-BE49-F238E27FC236}">
                <a16:creationId xmlns:a16="http://schemas.microsoft.com/office/drawing/2014/main" id="{4BD889C7-FDB1-4787-9CC5-D84D55BC6C5F}"/>
              </a:ext>
            </a:extLst>
          </p:cNvPr>
          <p:cNvSpPr/>
          <p:nvPr/>
        </p:nvSpPr>
        <p:spPr>
          <a:xfrm>
            <a:off x="5258461" y="1481083"/>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600" b="1" dirty="0">
                <a:solidFill>
                  <a:schemeClr val="bg1"/>
                </a:solidFill>
                <a:ea typeface="Open Sans" panose="020B0606030504020204" pitchFamily="34" charset="0"/>
                <a:cs typeface="Open Sans" panose="020B0606030504020204" pitchFamily="34" charset="0"/>
              </a:rPr>
              <a:t>3</a:t>
            </a:r>
            <a:endParaRPr lang="fr-FR" sz="13800" b="1" dirty="0">
              <a:solidFill>
                <a:schemeClr val="bg1"/>
              </a:solidFill>
              <a:ea typeface="Open Sans" panose="020B0606030504020204" pitchFamily="34" charset="0"/>
              <a:cs typeface="Open Sans" panose="020B0606030504020204" pitchFamily="34" charset="0"/>
            </a:endParaRPr>
          </a:p>
        </p:txBody>
      </p:sp>
      <p:sp>
        <p:nvSpPr>
          <p:cNvPr id="7" name="Slide Number Placeholder 17">
            <a:extLst>
              <a:ext uri="{FF2B5EF4-FFF2-40B4-BE49-F238E27FC236}">
                <a16:creationId xmlns:a16="http://schemas.microsoft.com/office/drawing/2014/main" id="{36EE48C7-F4B7-4077-AAFA-33E4453ACAB5}"/>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20</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53327683"/>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7FDE7542-39C2-2CAA-0801-A4B7622DBF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060" y="1819275"/>
            <a:ext cx="11544089" cy="4476750"/>
          </a:xfrm>
          <a:prstGeom prst="rect">
            <a:avLst/>
          </a:prstGeom>
        </p:spPr>
      </p:pic>
      <p:sp>
        <p:nvSpPr>
          <p:cNvPr id="10" name="TextBox 13">
            <a:extLst>
              <a:ext uri="{FF2B5EF4-FFF2-40B4-BE49-F238E27FC236}">
                <a16:creationId xmlns:a16="http://schemas.microsoft.com/office/drawing/2014/main" id="{ECD9D321-8C31-D3B6-6D80-5D3E0D3D1C36}"/>
              </a:ext>
            </a:extLst>
          </p:cNvPr>
          <p:cNvSpPr txBox="1"/>
          <p:nvPr/>
        </p:nvSpPr>
        <p:spPr>
          <a:xfrm>
            <a:off x="520864" y="309359"/>
            <a:ext cx="8633528" cy="369332"/>
          </a:xfrm>
          <a:prstGeom prst="rect">
            <a:avLst/>
          </a:prstGeom>
          <a:noFill/>
        </p:spPr>
        <p:txBody>
          <a:bodyPr wrap="square">
            <a:spAutoFit/>
          </a:bodyPr>
          <a:lstStyle/>
          <a:p>
            <a:pPr lvl="0">
              <a:buClr>
                <a:srgbClr val="00A2FF"/>
              </a:buClr>
              <a:buSzPts val="1400"/>
            </a:pPr>
            <a:r>
              <a:rPr lang="fr-FR" sz="1800" dirty="0">
                <a:solidFill>
                  <a:srgbClr val="0075B9"/>
                </a:solidFill>
                <a:effectLst/>
                <a:latin typeface="Arial" panose="020B0604020202020204" pitchFamily="34" charset="0"/>
                <a:ea typeface="Helvetica Neue"/>
                <a:cs typeface="Helvetica Neue"/>
              </a:rPr>
              <a:t>1. Présentation de l’interface </a:t>
            </a:r>
            <a:r>
              <a:rPr lang="fr-FR" sz="1800" dirty="0" err="1">
                <a:solidFill>
                  <a:srgbClr val="0075B9"/>
                </a:solidFill>
                <a:effectLst/>
                <a:latin typeface="Arial" panose="020B0604020202020204" pitchFamily="34" charset="0"/>
                <a:ea typeface="Helvetica Neue"/>
                <a:cs typeface="Helvetica Neue"/>
              </a:rPr>
              <a:t>Stripe</a:t>
            </a:r>
            <a:endParaRPr lang="fr-FR" sz="1800" dirty="0">
              <a:solidFill>
                <a:srgbClr val="000000"/>
              </a:solidFill>
              <a:effectLst/>
              <a:latin typeface="Helvetica Neue"/>
              <a:ea typeface="Helvetica Neue"/>
              <a:cs typeface="Helvetica Neue"/>
            </a:endParaRPr>
          </a:p>
        </p:txBody>
      </p:sp>
      <p:sp>
        <p:nvSpPr>
          <p:cNvPr id="12" name="TextBox 13">
            <a:extLst>
              <a:ext uri="{FF2B5EF4-FFF2-40B4-BE49-F238E27FC236}">
                <a16:creationId xmlns:a16="http://schemas.microsoft.com/office/drawing/2014/main" id="{17459EE0-EB30-7EE7-ACB9-B24DD2D322CA}"/>
              </a:ext>
            </a:extLst>
          </p:cNvPr>
          <p:cNvSpPr txBox="1"/>
          <p:nvPr/>
        </p:nvSpPr>
        <p:spPr>
          <a:xfrm>
            <a:off x="530388" y="728459"/>
            <a:ext cx="9223211" cy="923330"/>
          </a:xfrm>
          <a:prstGeom prst="rect">
            <a:avLst/>
          </a:prstGeom>
          <a:noFill/>
        </p:spPr>
        <p:txBody>
          <a:bodyPr wrap="square">
            <a:spAutoFit/>
          </a:bodyPr>
          <a:lstStyle/>
          <a:p>
            <a:pPr lvl="0">
              <a:buClr>
                <a:srgbClr val="00A2FF"/>
              </a:buClr>
              <a:buSzPts val="1400"/>
            </a:pPr>
            <a:r>
              <a:rPr lang="fr-FR" dirty="0">
                <a:latin typeface="Arial" panose="020B0604020202020204" pitchFamily="34" charset="0"/>
                <a:ea typeface="Helvetica Neue"/>
                <a:cs typeface="Helvetica Neue"/>
              </a:rPr>
              <a:t>Cette </a:t>
            </a:r>
            <a:r>
              <a:rPr lang="fr-FR" sz="1800" dirty="0">
                <a:effectLst/>
                <a:latin typeface="Arial" panose="020B0604020202020204" pitchFamily="34" charset="0"/>
                <a:ea typeface="Helvetica Neue"/>
                <a:cs typeface="Helvetica Neue"/>
              </a:rPr>
              <a:t>interface est fourni par </a:t>
            </a:r>
            <a:r>
              <a:rPr lang="fr-FR" sz="1800" dirty="0" err="1">
                <a:effectLst/>
                <a:latin typeface="Arial" panose="020B0604020202020204" pitchFamily="34" charset="0"/>
                <a:ea typeface="Helvetica Neue"/>
                <a:cs typeface="Helvetica Neue"/>
              </a:rPr>
              <a:t>Stripe</a:t>
            </a:r>
            <a:r>
              <a:rPr lang="fr-FR" sz="1800" dirty="0">
                <a:effectLst/>
                <a:latin typeface="Arial" panose="020B0604020202020204" pitchFamily="34" charset="0"/>
                <a:ea typeface="Helvetica Neue"/>
                <a:cs typeface="Helvetica Neue"/>
              </a:rPr>
              <a:t> et permet le paiement sécurisé</a:t>
            </a:r>
            <a:r>
              <a:rPr lang="fr-FR" dirty="0">
                <a:latin typeface="Arial" panose="020B0604020202020204" pitchFamily="34" charset="0"/>
                <a:ea typeface="Helvetica Neue"/>
                <a:cs typeface="Helvetica Neue"/>
              </a:rPr>
              <a:t>.</a:t>
            </a:r>
          </a:p>
          <a:p>
            <a:pPr lvl="0">
              <a:buClr>
                <a:srgbClr val="00A2FF"/>
              </a:buClr>
              <a:buSzPts val="1400"/>
            </a:pPr>
            <a:r>
              <a:rPr lang="fr-FR" sz="1800" dirty="0">
                <a:effectLst/>
                <a:latin typeface="Arial" panose="020B0604020202020204" pitchFamily="34" charset="0"/>
                <a:ea typeface="Helvetica Neue"/>
                <a:cs typeface="Helvetica Neue"/>
              </a:rPr>
              <a:t>Sur le coté gauche</a:t>
            </a:r>
            <a:r>
              <a:rPr lang="fr-FR" dirty="0">
                <a:latin typeface="Arial" panose="020B0604020202020204" pitchFamily="34" charset="0"/>
                <a:ea typeface="Helvetica Neue"/>
                <a:cs typeface="Helvetica Neue"/>
              </a:rPr>
              <a:t>, nous avons le récapitulatif des produits achetés.</a:t>
            </a:r>
          </a:p>
          <a:p>
            <a:pPr lvl="0">
              <a:buClr>
                <a:srgbClr val="00A2FF"/>
              </a:buClr>
              <a:buSzPts val="1400"/>
            </a:pPr>
            <a:r>
              <a:rPr lang="fr-FR" sz="1800" dirty="0">
                <a:effectLst/>
                <a:latin typeface="Arial" panose="020B0604020202020204" pitchFamily="34" charset="0"/>
                <a:ea typeface="Helvetica Neue"/>
                <a:cs typeface="Helvetica Neue"/>
              </a:rPr>
              <a:t>Sur le coté droit</a:t>
            </a:r>
            <a:r>
              <a:rPr lang="fr-FR" dirty="0">
                <a:latin typeface="Arial" panose="020B0604020202020204" pitchFamily="34" charset="0"/>
                <a:ea typeface="Helvetica Neue"/>
                <a:cs typeface="Helvetica Neue"/>
              </a:rPr>
              <a:t>, nous avons la possibilité de saisir nos informations pour le paiement</a:t>
            </a:r>
            <a:endParaRPr lang="fr-FR" sz="1800" dirty="0">
              <a:effectLst/>
              <a:latin typeface="Helvetica Neue"/>
              <a:ea typeface="Helvetica Neue"/>
              <a:cs typeface="Helvetica Neue"/>
            </a:endParaRPr>
          </a:p>
        </p:txBody>
      </p:sp>
    </p:spTree>
    <p:extLst>
      <p:ext uri="{BB962C8B-B14F-4D97-AF65-F5344CB8AC3E}">
        <p14:creationId xmlns:p14="http://schemas.microsoft.com/office/powerpoint/2010/main" val="19042782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3AB5ECA-AEB4-4B7B-9B97-3EB73492ACB9}"/>
              </a:ext>
            </a:extLst>
          </p:cNvPr>
          <p:cNvSpPr/>
          <p:nvPr/>
        </p:nvSpPr>
        <p:spPr>
          <a:xfrm>
            <a:off x="39798" y="3301588"/>
            <a:ext cx="12112418" cy="13234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8000" b="1" dirty="0">
                <a:solidFill>
                  <a:srgbClr val="445467"/>
                </a:solidFill>
                <a:ea typeface="Open Sans" panose="020B0606030504020204" pitchFamily="34" charset="0"/>
                <a:cs typeface="Open Sans" panose="020B0606030504020204" pitchFamily="34" charset="0"/>
              </a:rPr>
              <a:t>Back office avec </a:t>
            </a:r>
            <a:r>
              <a:rPr lang="fr-FR" sz="8000" b="1" dirty="0" err="1">
                <a:solidFill>
                  <a:srgbClr val="445467"/>
                </a:solidFill>
                <a:ea typeface="Open Sans" panose="020B0606030504020204" pitchFamily="34" charset="0"/>
                <a:cs typeface="Open Sans" panose="020B0606030504020204" pitchFamily="34" charset="0"/>
              </a:rPr>
              <a:t>Easy</a:t>
            </a:r>
            <a:r>
              <a:rPr lang="fr-FR" sz="8000" b="1" dirty="0">
                <a:solidFill>
                  <a:srgbClr val="445467"/>
                </a:solidFill>
                <a:ea typeface="Open Sans" panose="020B0606030504020204" pitchFamily="34" charset="0"/>
                <a:cs typeface="Open Sans" panose="020B0606030504020204" pitchFamily="34" charset="0"/>
              </a:rPr>
              <a:t> Admin</a:t>
            </a:r>
          </a:p>
        </p:txBody>
      </p:sp>
      <p:sp>
        <p:nvSpPr>
          <p:cNvPr id="14" name="Oval 13">
            <a:extLst>
              <a:ext uri="{FF2B5EF4-FFF2-40B4-BE49-F238E27FC236}">
                <a16:creationId xmlns:a16="http://schemas.microsoft.com/office/drawing/2014/main" id="{EE2C874E-8536-4F99-BC41-FEBB567707B4}"/>
              </a:ext>
            </a:extLst>
          </p:cNvPr>
          <p:cNvSpPr/>
          <p:nvPr/>
        </p:nvSpPr>
        <p:spPr>
          <a:xfrm>
            <a:off x="5113564" y="1275161"/>
            <a:ext cx="1964872" cy="1964872"/>
          </a:xfrm>
          <a:prstGeom prst="ellipse">
            <a:avLst/>
          </a:pr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Oval 14">
            <a:extLst>
              <a:ext uri="{FF2B5EF4-FFF2-40B4-BE49-F238E27FC236}">
                <a16:creationId xmlns:a16="http://schemas.microsoft.com/office/drawing/2014/main" id="{4BD889C7-FDB1-4787-9CC5-D84D55BC6C5F}"/>
              </a:ext>
            </a:extLst>
          </p:cNvPr>
          <p:cNvSpPr/>
          <p:nvPr/>
        </p:nvSpPr>
        <p:spPr>
          <a:xfrm>
            <a:off x="5258461" y="1481083"/>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600" b="1" dirty="0">
                <a:solidFill>
                  <a:schemeClr val="bg1"/>
                </a:solidFill>
                <a:ea typeface="Open Sans" panose="020B0606030504020204" pitchFamily="34" charset="0"/>
                <a:cs typeface="Open Sans" panose="020B0606030504020204" pitchFamily="34" charset="0"/>
              </a:rPr>
              <a:t>4</a:t>
            </a:r>
            <a:endParaRPr lang="fr-FR" sz="13800" b="1" dirty="0">
              <a:solidFill>
                <a:schemeClr val="bg1"/>
              </a:solidFill>
              <a:ea typeface="Open Sans" panose="020B0606030504020204" pitchFamily="34" charset="0"/>
              <a:cs typeface="Open Sans" panose="020B0606030504020204" pitchFamily="34" charset="0"/>
            </a:endParaRPr>
          </a:p>
        </p:txBody>
      </p:sp>
      <p:sp>
        <p:nvSpPr>
          <p:cNvPr id="7" name="Slide Number Placeholder 17">
            <a:extLst>
              <a:ext uri="{FF2B5EF4-FFF2-40B4-BE49-F238E27FC236}">
                <a16:creationId xmlns:a16="http://schemas.microsoft.com/office/drawing/2014/main" id="{26072D3B-DCB6-42B3-9C21-905F07DDF366}"/>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22</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06848909"/>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descr="Une image contenant texte, intérieur, capture d’écran, plusieurs">
            <a:extLst>
              <a:ext uri="{FF2B5EF4-FFF2-40B4-BE49-F238E27FC236}">
                <a16:creationId xmlns:a16="http://schemas.microsoft.com/office/drawing/2014/main" id="{1F570BB6-A25E-6CC0-67A6-634044829B5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8626" y="1978555"/>
            <a:ext cx="11268074" cy="4198407"/>
          </a:xfrm>
        </p:spPr>
      </p:pic>
      <p:sp>
        <p:nvSpPr>
          <p:cNvPr id="4" name="Espace réservé du numéro de diapositive 3">
            <a:extLst>
              <a:ext uri="{FF2B5EF4-FFF2-40B4-BE49-F238E27FC236}">
                <a16:creationId xmlns:a16="http://schemas.microsoft.com/office/drawing/2014/main" id="{C8695DE2-00F8-BF3E-5BCA-45057754B61C}"/>
              </a:ext>
            </a:extLst>
          </p:cNvPr>
          <p:cNvSpPr>
            <a:spLocks noGrp="1"/>
          </p:cNvSpPr>
          <p:nvPr>
            <p:ph type="sldNum" sz="quarter" idx="12"/>
          </p:nvPr>
        </p:nvSpPr>
        <p:spPr/>
        <p:txBody>
          <a:bodyPr/>
          <a:lstStyle/>
          <a:p>
            <a:fld id="{55566DE6-6023-4F1B-83B8-5B1409609C05}" type="slidenum">
              <a:rPr lang="fr-FR" smtClean="0"/>
              <a:t>23</a:t>
            </a:fld>
            <a:endParaRPr lang="fr-FR"/>
          </a:p>
        </p:txBody>
      </p:sp>
      <p:sp>
        <p:nvSpPr>
          <p:cNvPr id="8" name="TextBox 13">
            <a:extLst>
              <a:ext uri="{FF2B5EF4-FFF2-40B4-BE49-F238E27FC236}">
                <a16:creationId xmlns:a16="http://schemas.microsoft.com/office/drawing/2014/main" id="{EC09BF07-C959-CEF6-9DEA-6E550291B516}"/>
              </a:ext>
            </a:extLst>
          </p:cNvPr>
          <p:cNvSpPr txBox="1"/>
          <p:nvPr/>
        </p:nvSpPr>
        <p:spPr>
          <a:xfrm>
            <a:off x="520864" y="309359"/>
            <a:ext cx="8633528" cy="369332"/>
          </a:xfrm>
          <a:prstGeom prst="rect">
            <a:avLst/>
          </a:prstGeom>
          <a:noFill/>
        </p:spPr>
        <p:txBody>
          <a:bodyPr wrap="square">
            <a:spAutoFit/>
          </a:bodyPr>
          <a:lstStyle/>
          <a:p>
            <a:pPr lvl="0">
              <a:buClr>
                <a:srgbClr val="00A2FF"/>
              </a:buClr>
              <a:buSzPts val="1400"/>
            </a:pPr>
            <a:r>
              <a:rPr lang="fr-FR" sz="1800" dirty="0">
                <a:solidFill>
                  <a:srgbClr val="0075B9"/>
                </a:solidFill>
                <a:effectLst/>
                <a:latin typeface="Arial" panose="020B0604020202020204" pitchFamily="34" charset="0"/>
                <a:ea typeface="Helvetica Neue"/>
                <a:cs typeface="Helvetica Neue"/>
              </a:rPr>
              <a:t>1. Présentation de l’interface </a:t>
            </a:r>
            <a:r>
              <a:rPr lang="fr-FR" sz="1800" dirty="0" err="1">
                <a:solidFill>
                  <a:srgbClr val="0075B9"/>
                </a:solidFill>
                <a:effectLst/>
                <a:latin typeface="Arial" panose="020B0604020202020204" pitchFamily="34" charset="0"/>
                <a:ea typeface="Helvetica Neue"/>
                <a:cs typeface="Helvetica Neue"/>
              </a:rPr>
              <a:t>Easy</a:t>
            </a:r>
            <a:r>
              <a:rPr lang="fr-FR" sz="1800" dirty="0">
                <a:solidFill>
                  <a:srgbClr val="0075B9"/>
                </a:solidFill>
                <a:effectLst/>
                <a:latin typeface="Arial" panose="020B0604020202020204" pitchFamily="34" charset="0"/>
                <a:ea typeface="Helvetica Neue"/>
                <a:cs typeface="Helvetica Neue"/>
              </a:rPr>
              <a:t> Admin</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C2942F42-DF7A-F0D6-185D-8480D1A60635}"/>
              </a:ext>
            </a:extLst>
          </p:cNvPr>
          <p:cNvSpPr txBox="1"/>
          <p:nvPr/>
        </p:nvSpPr>
        <p:spPr>
          <a:xfrm>
            <a:off x="333376" y="728459"/>
            <a:ext cx="11363324" cy="1200329"/>
          </a:xfrm>
          <a:prstGeom prst="rect">
            <a:avLst/>
          </a:prstGeom>
          <a:noFill/>
        </p:spPr>
        <p:txBody>
          <a:bodyPr wrap="square">
            <a:spAutoFit/>
          </a:bodyPr>
          <a:lstStyle/>
          <a:p>
            <a:pPr lvl="0">
              <a:buClr>
                <a:srgbClr val="00A2FF"/>
              </a:buClr>
              <a:buSzPts val="1400"/>
            </a:pPr>
            <a:r>
              <a:rPr lang="fr-FR" dirty="0">
                <a:latin typeface="Arial" panose="020B0604020202020204" pitchFamily="34" charset="0"/>
                <a:ea typeface="Helvetica Neue"/>
                <a:cs typeface="Helvetica Neue"/>
              </a:rPr>
              <a:t>Cette </a:t>
            </a:r>
            <a:r>
              <a:rPr lang="fr-FR" sz="1800" dirty="0">
                <a:effectLst/>
                <a:latin typeface="Arial" panose="020B0604020202020204" pitchFamily="34" charset="0"/>
                <a:ea typeface="Helvetica Neue"/>
                <a:cs typeface="Helvetica Neue"/>
              </a:rPr>
              <a:t>interface permet </a:t>
            </a:r>
            <a:r>
              <a:rPr lang="fr-FR" dirty="0">
                <a:latin typeface="Arial" panose="020B0604020202020204" pitchFamily="34" charset="0"/>
                <a:ea typeface="Helvetica Neue"/>
                <a:cs typeface="Helvetica Neue"/>
              </a:rPr>
              <a:t>de créer un back office facilement.</a:t>
            </a:r>
          </a:p>
          <a:p>
            <a:pPr lvl="0">
              <a:buClr>
                <a:srgbClr val="00A2FF"/>
              </a:buClr>
              <a:buSzPts val="1400"/>
            </a:pPr>
            <a:r>
              <a:rPr lang="fr-FR" sz="1800" dirty="0">
                <a:effectLst/>
                <a:latin typeface="Arial" panose="020B0604020202020204" pitchFamily="34" charset="0"/>
                <a:ea typeface="Helvetica Neue"/>
                <a:cs typeface="Helvetica Neue"/>
              </a:rPr>
              <a:t>Sur le coté gauche</a:t>
            </a:r>
            <a:r>
              <a:rPr lang="fr-FR" dirty="0">
                <a:latin typeface="Arial" panose="020B0604020202020204" pitchFamily="34" charset="0"/>
                <a:ea typeface="Helvetica Neue"/>
                <a:cs typeface="Helvetica Neue"/>
              </a:rPr>
              <a:t>, nous avons le menu avec toutes les tables sur lesquelles on peut interagir.</a:t>
            </a:r>
          </a:p>
          <a:p>
            <a:pPr lvl="0">
              <a:buClr>
                <a:srgbClr val="00A2FF"/>
              </a:buClr>
              <a:buSzPts val="1400"/>
            </a:pPr>
            <a:r>
              <a:rPr lang="fr-FR" dirty="0">
                <a:latin typeface="Arial" panose="020B0604020202020204" pitchFamily="34" charset="0"/>
                <a:ea typeface="Helvetica Neue"/>
                <a:cs typeface="Helvetica Neue"/>
              </a:rPr>
              <a:t>Le dernier lien « Retour » permet de retourner au site pour voir les produits.</a:t>
            </a:r>
          </a:p>
          <a:p>
            <a:pPr lvl="0">
              <a:buClr>
                <a:srgbClr val="00A2FF"/>
              </a:buClr>
              <a:buSzPts val="1400"/>
            </a:pPr>
            <a:r>
              <a:rPr lang="fr-FR" sz="1800" dirty="0">
                <a:effectLst/>
                <a:latin typeface="Arial" panose="020B0604020202020204" pitchFamily="34" charset="0"/>
                <a:ea typeface="Helvetica Neue"/>
                <a:cs typeface="Helvetica Neue"/>
              </a:rPr>
              <a:t>Sur le coté droit</a:t>
            </a:r>
            <a:r>
              <a:rPr lang="fr-FR" dirty="0">
                <a:latin typeface="Arial" panose="020B0604020202020204" pitchFamily="34" charset="0"/>
                <a:ea typeface="Helvetica Neue"/>
                <a:cs typeface="Helvetica Neue"/>
              </a:rPr>
              <a:t>, nous avons la possibilité de créer, modifier, supprimer les données dans les tables.</a:t>
            </a:r>
            <a:endParaRPr lang="fr-FR" sz="1800" dirty="0">
              <a:effectLst/>
              <a:latin typeface="Helvetica Neue"/>
              <a:ea typeface="Helvetica Neue"/>
              <a:cs typeface="Helvetica Neue"/>
            </a:endParaRPr>
          </a:p>
        </p:txBody>
      </p:sp>
    </p:spTree>
    <p:extLst>
      <p:ext uri="{BB962C8B-B14F-4D97-AF65-F5344CB8AC3E}">
        <p14:creationId xmlns:p14="http://schemas.microsoft.com/office/powerpoint/2010/main" val="26626485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3AB5ECA-AEB4-4B7B-9B97-3EB73492ACB9}"/>
              </a:ext>
            </a:extLst>
          </p:cNvPr>
          <p:cNvSpPr/>
          <p:nvPr/>
        </p:nvSpPr>
        <p:spPr>
          <a:xfrm>
            <a:off x="653457" y="3240033"/>
            <a:ext cx="10885096" cy="14465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8800" b="1" dirty="0">
                <a:solidFill>
                  <a:srgbClr val="445467"/>
                </a:solidFill>
                <a:ea typeface="Open Sans" panose="020B0606030504020204" pitchFamily="34" charset="0"/>
                <a:cs typeface="Open Sans" panose="020B0606030504020204" pitchFamily="34" charset="0"/>
              </a:rPr>
              <a:t>Démonstration d’achat</a:t>
            </a:r>
          </a:p>
        </p:txBody>
      </p:sp>
      <p:sp>
        <p:nvSpPr>
          <p:cNvPr id="14" name="Oval 13">
            <a:extLst>
              <a:ext uri="{FF2B5EF4-FFF2-40B4-BE49-F238E27FC236}">
                <a16:creationId xmlns:a16="http://schemas.microsoft.com/office/drawing/2014/main" id="{EE2C874E-8536-4F99-BC41-FEBB567707B4}"/>
              </a:ext>
            </a:extLst>
          </p:cNvPr>
          <p:cNvSpPr/>
          <p:nvPr/>
        </p:nvSpPr>
        <p:spPr>
          <a:xfrm>
            <a:off x="5113564" y="1275161"/>
            <a:ext cx="1964872" cy="1964872"/>
          </a:xfrm>
          <a:prstGeom prst="ellipse">
            <a:avLst/>
          </a:pr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Oval 14">
            <a:extLst>
              <a:ext uri="{FF2B5EF4-FFF2-40B4-BE49-F238E27FC236}">
                <a16:creationId xmlns:a16="http://schemas.microsoft.com/office/drawing/2014/main" id="{4BD889C7-FDB1-4787-9CC5-D84D55BC6C5F}"/>
              </a:ext>
            </a:extLst>
          </p:cNvPr>
          <p:cNvSpPr/>
          <p:nvPr/>
        </p:nvSpPr>
        <p:spPr>
          <a:xfrm>
            <a:off x="5258461" y="1481083"/>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600" b="1" dirty="0">
                <a:solidFill>
                  <a:schemeClr val="bg1"/>
                </a:solidFill>
                <a:ea typeface="Open Sans" panose="020B0606030504020204" pitchFamily="34" charset="0"/>
                <a:cs typeface="Open Sans" panose="020B0606030504020204" pitchFamily="34" charset="0"/>
              </a:rPr>
              <a:t>5</a:t>
            </a:r>
            <a:endParaRPr lang="fr-FR" sz="13800" b="1" dirty="0">
              <a:solidFill>
                <a:schemeClr val="bg1"/>
              </a:solidFill>
              <a:ea typeface="Open Sans" panose="020B0606030504020204" pitchFamily="34" charset="0"/>
              <a:cs typeface="Open Sans" panose="020B0606030504020204" pitchFamily="34" charset="0"/>
            </a:endParaRPr>
          </a:p>
        </p:txBody>
      </p:sp>
      <p:sp>
        <p:nvSpPr>
          <p:cNvPr id="7" name="Slide Number Placeholder 17">
            <a:extLst>
              <a:ext uri="{FF2B5EF4-FFF2-40B4-BE49-F238E27FC236}">
                <a16:creationId xmlns:a16="http://schemas.microsoft.com/office/drawing/2014/main" id="{79000E5E-DF60-4E0D-8B2D-E0CF83FAE3DB}"/>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24</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40374066"/>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2C5006C-C1BD-52A9-ABB6-9B49EC82CD2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1829" y="2081188"/>
            <a:ext cx="9228341" cy="4095774"/>
          </a:xfrm>
        </p:spPr>
      </p:pic>
      <p:sp>
        <p:nvSpPr>
          <p:cNvPr id="4" name="Espace réservé du numéro de diapositive 3">
            <a:extLst>
              <a:ext uri="{FF2B5EF4-FFF2-40B4-BE49-F238E27FC236}">
                <a16:creationId xmlns:a16="http://schemas.microsoft.com/office/drawing/2014/main" id="{1EA82DF9-0397-5A76-46E9-CF0A5810EE80}"/>
              </a:ext>
            </a:extLst>
          </p:cNvPr>
          <p:cNvSpPr>
            <a:spLocks noGrp="1"/>
          </p:cNvSpPr>
          <p:nvPr>
            <p:ph type="sldNum" sz="quarter" idx="12"/>
          </p:nvPr>
        </p:nvSpPr>
        <p:spPr/>
        <p:txBody>
          <a:bodyPr/>
          <a:lstStyle/>
          <a:p>
            <a:fld id="{55566DE6-6023-4F1B-83B8-5B1409609C05}" type="slidenum">
              <a:rPr lang="fr-FR" smtClean="0"/>
              <a:t>25</a:t>
            </a:fld>
            <a:endParaRPr lang="fr-FR"/>
          </a:p>
        </p:txBody>
      </p:sp>
      <p:sp>
        <p:nvSpPr>
          <p:cNvPr id="8" name="TextBox 13">
            <a:extLst>
              <a:ext uri="{FF2B5EF4-FFF2-40B4-BE49-F238E27FC236}">
                <a16:creationId xmlns:a16="http://schemas.microsoft.com/office/drawing/2014/main" id="{83687F3D-D51A-5F5A-A13A-E6ECD95A188D}"/>
              </a:ext>
            </a:extLst>
          </p:cNvPr>
          <p:cNvSpPr txBox="1"/>
          <p:nvPr/>
        </p:nvSpPr>
        <p:spPr>
          <a:xfrm>
            <a:off x="520864" y="309359"/>
            <a:ext cx="8633528" cy="369332"/>
          </a:xfrm>
          <a:prstGeom prst="rect">
            <a:avLst/>
          </a:prstGeom>
          <a:noFill/>
        </p:spPr>
        <p:txBody>
          <a:bodyPr wrap="square">
            <a:spAutoFit/>
          </a:bodyPr>
          <a:lstStyle/>
          <a:p>
            <a:pPr lvl="0">
              <a:buClr>
                <a:srgbClr val="00A2FF"/>
              </a:buClr>
              <a:buSzPts val="1400"/>
            </a:pPr>
            <a:r>
              <a:rPr lang="fr-FR" sz="1800" dirty="0">
                <a:solidFill>
                  <a:srgbClr val="0075B9"/>
                </a:solidFill>
                <a:effectLst/>
                <a:latin typeface="Arial" panose="020B0604020202020204" pitchFamily="34" charset="0"/>
                <a:ea typeface="Helvetica Neue"/>
                <a:cs typeface="Helvetica Neue"/>
              </a:rPr>
              <a:t>1. Recherche et choix des produits</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50B7D0EB-EA3E-FF94-C7A6-3B662F5BD6E3}"/>
              </a:ext>
            </a:extLst>
          </p:cNvPr>
          <p:cNvSpPr txBox="1"/>
          <p:nvPr/>
        </p:nvSpPr>
        <p:spPr>
          <a:xfrm>
            <a:off x="530388" y="728459"/>
            <a:ext cx="11271087" cy="1200329"/>
          </a:xfrm>
          <a:prstGeom prst="rect">
            <a:avLst/>
          </a:prstGeom>
          <a:noFill/>
        </p:spPr>
        <p:txBody>
          <a:bodyPr wrap="square">
            <a:spAutoFit/>
          </a:bodyPr>
          <a:lstStyle/>
          <a:p>
            <a:pPr lvl="0">
              <a:buClr>
                <a:srgbClr val="00A2FF"/>
              </a:buClr>
              <a:buSzPts val="1400"/>
            </a:pPr>
            <a:r>
              <a:rPr lang="fr-FR" dirty="0">
                <a:latin typeface="Arial" panose="020B0604020202020204" pitchFamily="34" charset="0"/>
                <a:ea typeface="Helvetica Neue"/>
                <a:cs typeface="Helvetica Neue"/>
              </a:rPr>
              <a:t>Cette </a:t>
            </a:r>
            <a:r>
              <a:rPr lang="fr-FR" sz="1800" dirty="0">
                <a:effectLst/>
                <a:latin typeface="Arial" panose="020B0604020202020204" pitchFamily="34" charset="0"/>
                <a:ea typeface="Helvetica Neue"/>
                <a:cs typeface="Helvetica Neue"/>
              </a:rPr>
              <a:t>interface permet de choisir les produits que l’on veux achetés et les mettre dans le panier</a:t>
            </a:r>
            <a:r>
              <a:rPr lang="fr-FR" dirty="0">
                <a:latin typeface="Arial" panose="020B0604020202020204" pitchFamily="34" charset="0"/>
                <a:ea typeface="Helvetica Neue"/>
                <a:cs typeface="Helvetica Neue"/>
              </a:rPr>
              <a:t>.</a:t>
            </a:r>
          </a:p>
          <a:p>
            <a:pPr lvl="0">
              <a:buClr>
                <a:srgbClr val="00A2FF"/>
              </a:buClr>
              <a:buSzPts val="1400"/>
            </a:pPr>
            <a:r>
              <a:rPr lang="fr-FR" sz="1800" dirty="0">
                <a:effectLst/>
                <a:latin typeface="Arial" panose="020B0604020202020204" pitchFamily="34" charset="0"/>
                <a:ea typeface="Helvetica Neue"/>
                <a:cs typeface="Helvetica Neue"/>
              </a:rPr>
              <a:t>Sur le coté gauche</a:t>
            </a:r>
            <a:r>
              <a:rPr lang="fr-FR" dirty="0">
                <a:latin typeface="Arial" panose="020B0604020202020204" pitchFamily="34" charset="0"/>
                <a:ea typeface="Helvetica Neue"/>
                <a:cs typeface="Helvetica Neue"/>
              </a:rPr>
              <a:t>, nous avons le récapitulatif des produits menu qui permet de filtrer par catégorie.</a:t>
            </a:r>
          </a:p>
          <a:p>
            <a:pPr lvl="0">
              <a:buClr>
                <a:srgbClr val="00A2FF"/>
              </a:buClr>
              <a:buSzPts val="1400"/>
            </a:pPr>
            <a:r>
              <a:rPr lang="fr-FR" sz="1800" dirty="0">
                <a:effectLst/>
                <a:latin typeface="Arial" panose="020B0604020202020204" pitchFamily="34" charset="0"/>
                <a:ea typeface="Helvetica Neue"/>
                <a:cs typeface="Helvetica Neue"/>
              </a:rPr>
              <a:t>Sur le coté droit</a:t>
            </a:r>
            <a:r>
              <a:rPr lang="fr-FR" dirty="0">
                <a:latin typeface="Arial" panose="020B0604020202020204" pitchFamily="34" charset="0"/>
                <a:ea typeface="Helvetica Neue"/>
                <a:cs typeface="Helvetica Neue"/>
              </a:rPr>
              <a:t>, nous avons la possibilité de choisir les produits que l’on veux acheter en appuyant sur le chariots en dessous du produit, on le sélectionne et il se retrouve dans le panier.</a:t>
            </a:r>
            <a:endParaRPr lang="fr-FR" sz="1800" dirty="0">
              <a:effectLst/>
              <a:latin typeface="Helvetica Neue"/>
              <a:ea typeface="Helvetica Neue"/>
              <a:cs typeface="Helvetica Neue"/>
            </a:endParaRPr>
          </a:p>
        </p:txBody>
      </p:sp>
      <p:sp>
        <p:nvSpPr>
          <p:cNvPr id="12" name="TextBox 13">
            <a:extLst>
              <a:ext uri="{FF2B5EF4-FFF2-40B4-BE49-F238E27FC236}">
                <a16:creationId xmlns:a16="http://schemas.microsoft.com/office/drawing/2014/main" id="{754F380A-8580-2141-68BD-5E145BD30353}"/>
              </a:ext>
            </a:extLst>
          </p:cNvPr>
          <p:cNvSpPr txBox="1"/>
          <p:nvPr/>
        </p:nvSpPr>
        <p:spPr>
          <a:xfrm>
            <a:off x="682788" y="880859"/>
            <a:ext cx="11271087" cy="1200329"/>
          </a:xfrm>
          <a:prstGeom prst="rect">
            <a:avLst/>
          </a:prstGeom>
          <a:noFill/>
        </p:spPr>
        <p:txBody>
          <a:bodyPr wrap="square">
            <a:spAutoFit/>
          </a:bodyPr>
          <a:lstStyle/>
          <a:p>
            <a:pPr lvl="0">
              <a:buClr>
                <a:srgbClr val="00A2FF"/>
              </a:buClr>
              <a:buSzPts val="1400"/>
            </a:pPr>
            <a:r>
              <a:rPr lang="fr-FR" dirty="0">
                <a:solidFill>
                  <a:schemeClr val="bg1"/>
                </a:solidFill>
                <a:latin typeface="Arial" panose="020B0604020202020204" pitchFamily="34" charset="0"/>
                <a:ea typeface="Helvetica Neue"/>
                <a:cs typeface="Helvetica Neue"/>
              </a:rPr>
              <a:t>Cette </a:t>
            </a:r>
            <a:r>
              <a:rPr lang="fr-FR" sz="1800" dirty="0">
                <a:solidFill>
                  <a:schemeClr val="bg1"/>
                </a:solidFill>
                <a:effectLst/>
                <a:latin typeface="Arial" panose="020B0604020202020204" pitchFamily="34" charset="0"/>
                <a:ea typeface="Helvetica Neue"/>
                <a:cs typeface="Helvetica Neue"/>
              </a:rPr>
              <a:t>interface permet de choisir les produits que l’on veux achetés et les mettre dans le panier</a:t>
            </a:r>
            <a:r>
              <a:rPr lang="fr-FR" dirty="0">
                <a:solidFill>
                  <a:schemeClr val="bg1"/>
                </a:solidFill>
                <a:latin typeface="Arial" panose="020B0604020202020204" pitchFamily="34" charset="0"/>
                <a:ea typeface="Helvetica Neue"/>
                <a:cs typeface="Helvetica Neue"/>
              </a:rPr>
              <a:t>.</a:t>
            </a:r>
          </a:p>
          <a:p>
            <a:pPr lvl="0">
              <a:buClr>
                <a:srgbClr val="00A2FF"/>
              </a:buClr>
              <a:buSzPts val="1400"/>
            </a:pPr>
            <a:r>
              <a:rPr lang="fr-FR" sz="1800" dirty="0">
                <a:solidFill>
                  <a:schemeClr val="bg1"/>
                </a:solidFill>
                <a:effectLst/>
                <a:latin typeface="Arial" panose="020B0604020202020204" pitchFamily="34" charset="0"/>
                <a:ea typeface="Helvetica Neue"/>
                <a:cs typeface="Helvetica Neue"/>
              </a:rPr>
              <a:t>Sur le coté gauche</a:t>
            </a:r>
            <a:r>
              <a:rPr lang="fr-FR" dirty="0">
                <a:solidFill>
                  <a:schemeClr val="bg1"/>
                </a:solidFill>
                <a:latin typeface="Arial" panose="020B0604020202020204" pitchFamily="34" charset="0"/>
                <a:ea typeface="Helvetica Neue"/>
                <a:cs typeface="Helvetica Neue"/>
              </a:rPr>
              <a:t>, nous avons le récapitulatif des produits menu qui permet de filtrer par catégorie.</a:t>
            </a:r>
          </a:p>
          <a:p>
            <a:pPr lvl="0">
              <a:buClr>
                <a:srgbClr val="00A2FF"/>
              </a:buClr>
              <a:buSzPts val="1400"/>
            </a:pPr>
            <a:r>
              <a:rPr lang="fr-FR" sz="1800" dirty="0">
                <a:solidFill>
                  <a:schemeClr val="bg1"/>
                </a:solidFill>
                <a:effectLst/>
                <a:latin typeface="Arial" panose="020B0604020202020204" pitchFamily="34" charset="0"/>
                <a:ea typeface="Helvetica Neue"/>
                <a:cs typeface="Helvetica Neue"/>
              </a:rPr>
              <a:t>Sur le coté droit</a:t>
            </a:r>
            <a:r>
              <a:rPr lang="fr-FR" dirty="0">
                <a:solidFill>
                  <a:schemeClr val="bg1"/>
                </a:solidFill>
                <a:latin typeface="Arial" panose="020B0604020202020204" pitchFamily="34" charset="0"/>
                <a:ea typeface="Helvetica Neue"/>
                <a:cs typeface="Helvetica Neue"/>
              </a:rPr>
              <a:t>, nous avons la possibilité de choisir les produits que l’on veux acheter en appuyant sur le chariots en dessous du produit, on le sélectionne et il se retrouve dans le panier.</a:t>
            </a:r>
            <a:endParaRPr lang="fr-FR" sz="1800" dirty="0">
              <a:solidFill>
                <a:schemeClr val="bg1"/>
              </a:solidFill>
              <a:effectLst/>
              <a:latin typeface="Helvetica Neue"/>
              <a:ea typeface="Helvetica Neue"/>
              <a:cs typeface="Helvetica Neue"/>
            </a:endParaRPr>
          </a:p>
        </p:txBody>
      </p:sp>
    </p:spTree>
    <p:extLst>
      <p:ext uri="{BB962C8B-B14F-4D97-AF65-F5344CB8AC3E}">
        <p14:creationId xmlns:p14="http://schemas.microsoft.com/office/powerpoint/2010/main" val="50617100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2C5006C-C1BD-52A9-ABB6-9B49EC82CD2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735627" y="2081188"/>
            <a:ext cx="8720745" cy="4095774"/>
          </a:xfrm>
        </p:spPr>
      </p:pic>
      <p:sp>
        <p:nvSpPr>
          <p:cNvPr id="4" name="Espace réservé du numéro de diapositive 3">
            <a:extLst>
              <a:ext uri="{FF2B5EF4-FFF2-40B4-BE49-F238E27FC236}">
                <a16:creationId xmlns:a16="http://schemas.microsoft.com/office/drawing/2014/main" id="{1EA82DF9-0397-5A76-46E9-CF0A5810EE80}"/>
              </a:ext>
            </a:extLst>
          </p:cNvPr>
          <p:cNvSpPr>
            <a:spLocks noGrp="1"/>
          </p:cNvSpPr>
          <p:nvPr>
            <p:ph type="sldNum" sz="quarter" idx="12"/>
          </p:nvPr>
        </p:nvSpPr>
        <p:spPr/>
        <p:txBody>
          <a:bodyPr/>
          <a:lstStyle/>
          <a:p>
            <a:fld id="{55566DE6-6023-4F1B-83B8-5B1409609C05}" type="slidenum">
              <a:rPr lang="fr-FR" smtClean="0"/>
              <a:t>26</a:t>
            </a:fld>
            <a:endParaRPr lang="fr-FR"/>
          </a:p>
        </p:txBody>
      </p:sp>
      <p:sp>
        <p:nvSpPr>
          <p:cNvPr id="8" name="TextBox 13">
            <a:extLst>
              <a:ext uri="{FF2B5EF4-FFF2-40B4-BE49-F238E27FC236}">
                <a16:creationId xmlns:a16="http://schemas.microsoft.com/office/drawing/2014/main" id="{83687F3D-D51A-5F5A-A13A-E6ECD95A188D}"/>
              </a:ext>
            </a:extLst>
          </p:cNvPr>
          <p:cNvSpPr txBox="1"/>
          <p:nvPr/>
        </p:nvSpPr>
        <p:spPr>
          <a:xfrm>
            <a:off x="520864" y="309359"/>
            <a:ext cx="8633528" cy="369332"/>
          </a:xfrm>
          <a:prstGeom prst="rect">
            <a:avLst/>
          </a:prstGeom>
          <a:noFill/>
        </p:spPr>
        <p:txBody>
          <a:bodyPr wrap="square">
            <a:spAutoFit/>
          </a:bodyPr>
          <a:lstStyle/>
          <a:p>
            <a:pPr lvl="0">
              <a:buClr>
                <a:srgbClr val="00A2FF"/>
              </a:buClr>
              <a:buSzPts val="1400"/>
            </a:pPr>
            <a:r>
              <a:rPr lang="fr-FR" dirty="0">
                <a:solidFill>
                  <a:srgbClr val="0075B9"/>
                </a:solidFill>
                <a:latin typeface="Arial" panose="020B0604020202020204" pitchFamily="34" charset="0"/>
                <a:ea typeface="Helvetica Neue"/>
                <a:cs typeface="Helvetica Neue"/>
              </a:rPr>
              <a:t>2</a:t>
            </a:r>
            <a:r>
              <a:rPr lang="fr-FR" sz="1800" dirty="0">
                <a:solidFill>
                  <a:srgbClr val="0075B9"/>
                </a:solidFill>
                <a:effectLst/>
                <a:latin typeface="Arial" panose="020B0604020202020204" pitchFamily="34" charset="0"/>
                <a:ea typeface="Helvetica Neue"/>
                <a:cs typeface="Helvetica Neue"/>
              </a:rPr>
              <a:t>. Visualisation de notre panier</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50B7D0EB-EA3E-FF94-C7A6-3B662F5BD6E3}"/>
              </a:ext>
            </a:extLst>
          </p:cNvPr>
          <p:cNvSpPr txBox="1"/>
          <p:nvPr/>
        </p:nvSpPr>
        <p:spPr>
          <a:xfrm>
            <a:off x="530388" y="728459"/>
            <a:ext cx="11271087" cy="1200329"/>
          </a:xfrm>
          <a:prstGeom prst="rect">
            <a:avLst/>
          </a:prstGeom>
          <a:noFill/>
        </p:spPr>
        <p:txBody>
          <a:bodyPr wrap="square">
            <a:spAutoFit/>
          </a:bodyPr>
          <a:lstStyle/>
          <a:p>
            <a:pPr lvl="0">
              <a:buClr>
                <a:srgbClr val="00A2FF"/>
              </a:buClr>
              <a:buSzPts val="1400"/>
            </a:pPr>
            <a:r>
              <a:rPr lang="fr-FR" sz="1800" dirty="0">
                <a:solidFill>
                  <a:srgbClr val="000000"/>
                </a:solidFill>
                <a:effectLst/>
                <a:latin typeface="Arial" panose="020B0604020202020204" pitchFamily="34" charset="0"/>
                <a:ea typeface="Arial Unicode MS"/>
              </a:rPr>
              <a:t>Dans cette page, on affiche les produits choisis afin d’être achetés.</a:t>
            </a:r>
          </a:p>
          <a:p>
            <a:pPr lvl="0">
              <a:buClr>
                <a:srgbClr val="00A2FF"/>
              </a:buClr>
              <a:buSzPts val="1400"/>
            </a:pPr>
            <a:r>
              <a:rPr lang="fr-FR" sz="1800" dirty="0">
                <a:effectLst/>
                <a:latin typeface="Arial" panose="020B0604020202020204" pitchFamily="34" charset="0"/>
                <a:ea typeface="Helvetica Neue"/>
                <a:cs typeface="Helvetica Neue"/>
              </a:rPr>
              <a:t>Le </a:t>
            </a:r>
            <a:r>
              <a:rPr lang="fr-FR" dirty="0">
                <a:latin typeface="Arial" panose="020B0604020202020204" pitchFamily="34" charset="0"/>
                <a:ea typeface="Helvetica Neue"/>
                <a:cs typeface="Helvetica Neue"/>
              </a:rPr>
              <a:t>panier fait un récapitulatif du nom, prix, quantité du produit choisis.</a:t>
            </a:r>
          </a:p>
          <a:p>
            <a:pPr lvl="0">
              <a:buClr>
                <a:srgbClr val="00A2FF"/>
              </a:buClr>
              <a:buSzPts val="1400"/>
            </a:pPr>
            <a:r>
              <a:rPr lang="fr-FR" sz="1800" dirty="0">
                <a:effectLst/>
                <a:latin typeface="Helvetica Neue"/>
                <a:ea typeface="Helvetica Neue"/>
                <a:cs typeface="Helvetica Neue"/>
              </a:rPr>
              <a:t>A la fin de la page nous avons la possibilité de valider le panier pour accéder au paiement.</a:t>
            </a:r>
          </a:p>
          <a:p>
            <a:pPr lvl="0">
              <a:buClr>
                <a:srgbClr val="00A2FF"/>
              </a:buClr>
              <a:buSzPts val="1400"/>
            </a:pPr>
            <a:endParaRPr lang="fr-FR" sz="1800" dirty="0">
              <a:effectLst/>
              <a:latin typeface="Helvetica Neue"/>
              <a:ea typeface="Helvetica Neue"/>
              <a:cs typeface="Helvetica Neue"/>
            </a:endParaRPr>
          </a:p>
        </p:txBody>
      </p:sp>
    </p:spTree>
    <p:extLst>
      <p:ext uri="{BB962C8B-B14F-4D97-AF65-F5344CB8AC3E}">
        <p14:creationId xmlns:p14="http://schemas.microsoft.com/office/powerpoint/2010/main" val="239850106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2C5006C-C1BD-52A9-ABB6-9B49EC82CD2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747671" y="2081188"/>
            <a:ext cx="8696656" cy="4095774"/>
          </a:xfrm>
        </p:spPr>
      </p:pic>
      <p:sp>
        <p:nvSpPr>
          <p:cNvPr id="4" name="Espace réservé du numéro de diapositive 3">
            <a:extLst>
              <a:ext uri="{FF2B5EF4-FFF2-40B4-BE49-F238E27FC236}">
                <a16:creationId xmlns:a16="http://schemas.microsoft.com/office/drawing/2014/main" id="{1EA82DF9-0397-5A76-46E9-CF0A5810EE80}"/>
              </a:ext>
            </a:extLst>
          </p:cNvPr>
          <p:cNvSpPr>
            <a:spLocks noGrp="1"/>
          </p:cNvSpPr>
          <p:nvPr>
            <p:ph type="sldNum" sz="quarter" idx="12"/>
          </p:nvPr>
        </p:nvSpPr>
        <p:spPr/>
        <p:txBody>
          <a:bodyPr/>
          <a:lstStyle/>
          <a:p>
            <a:fld id="{55566DE6-6023-4F1B-83B8-5B1409609C05}" type="slidenum">
              <a:rPr lang="fr-FR" smtClean="0"/>
              <a:t>27</a:t>
            </a:fld>
            <a:endParaRPr lang="fr-FR"/>
          </a:p>
        </p:txBody>
      </p:sp>
      <p:sp>
        <p:nvSpPr>
          <p:cNvPr id="8" name="TextBox 13">
            <a:extLst>
              <a:ext uri="{FF2B5EF4-FFF2-40B4-BE49-F238E27FC236}">
                <a16:creationId xmlns:a16="http://schemas.microsoft.com/office/drawing/2014/main" id="{83687F3D-D51A-5F5A-A13A-E6ECD95A188D}"/>
              </a:ext>
            </a:extLst>
          </p:cNvPr>
          <p:cNvSpPr txBox="1"/>
          <p:nvPr/>
        </p:nvSpPr>
        <p:spPr>
          <a:xfrm>
            <a:off x="520864" y="309359"/>
            <a:ext cx="8633528" cy="369332"/>
          </a:xfrm>
          <a:prstGeom prst="rect">
            <a:avLst/>
          </a:prstGeom>
          <a:noFill/>
        </p:spPr>
        <p:txBody>
          <a:bodyPr wrap="square">
            <a:spAutoFit/>
          </a:bodyPr>
          <a:lstStyle/>
          <a:p>
            <a:pPr lvl="0">
              <a:buClr>
                <a:srgbClr val="00A2FF"/>
              </a:buClr>
              <a:buSzPts val="1400"/>
            </a:pPr>
            <a:r>
              <a:rPr lang="fr-FR" sz="1800" dirty="0">
                <a:solidFill>
                  <a:srgbClr val="0075B9"/>
                </a:solidFill>
                <a:effectLst/>
                <a:latin typeface="Arial" panose="020B0604020202020204" pitchFamily="34" charset="0"/>
                <a:ea typeface="Helvetica Neue"/>
                <a:cs typeface="Helvetica Neue"/>
              </a:rPr>
              <a:t>3. </a:t>
            </a:r>
            <a:r>
              <a:rPr lang="fr-FR" dirty="0">
                <a:solidFill>
                  <a:srgbClr val="0075B9"/>
                </a:solidFill>
                <a:latin typeface="Arial" panose="020B0604020202020204" pitchFamily="34" charset="0"/>
                <a:ea typeface="Helvetica Neue"/>
                <a:cs typeface="Helvetica Neue"/>
              </a:rPr>
              <a:t>Validation du</a:t>
            </a:r>
            <a:r>
              <a:rPr lang="fr-FR" sz="1800" dirty="0">
                <a:solidFill>
                  <a:srgbClr val="0075B9"/>
                </a:solidFill>
                <a:effectLst/>
                <a:latin typeface="Arial" panose="020B0604020202020204" pitchFamily="34" charset="0"/>
                <a:ea typeface="Helvetica Neue"/>
                <a:cs typeface="Helvetica Neue"/>
              </a:rPr>
              <a:t> panier</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50B7D0EB-EA3E-FF94-C7A6-3B662F5BD6E3}"/>
              </a:ext>
            </a:extLst>
          </p:cNvPr>
          <p:cNvSpPr txBox="1"/>
          <p:nvPr/>
        </p:nvSpPr>
        <p:spPr>
          <a:xfrm>
            <a:off x="530388" y="728459"/>
            <a:ext cx="11271087" cy="923330"/>
          </a:xfrm>
          <a:prstGeom prst="rect">
            <a:avLst/>
          </a:prstGeom>
          <a:noFill/>
        </p:spPr>
        <p:txBody>
          <a:bodyPr wrap="square">
            <a:spAutoFit/>
          </a:bodyPr>
          <a:lstStyle/>
          <a:p>
            <a:r>
              <a:rPr lang="fr-FR" sz="1800" dirty="0">
                <a:solidFill>
                  <a:srgbClr val="000000"/>
                </a:solidFill>
                <a:effectLst/>
                <a:latin typeface="Arial" panose="020B0604020202020204" pitchFamily="34" charset="0"/>
                <a:ea typeface="Helvetica Neue"/>
                <a:cs typeface="Helvetica Neue"/>
              </a:rPr>
              <a:t>Cette page affiche le montant de la commande, et permet d’indiquer l’adresse de livraison et le choix du transporteur, ce qui rajoute un cout de livraison.</a:t>
            </a:r>
            <a:endParaRPr lang="fr-FR" sz="1800" dirty="0">
              <a:effectLst/>
              <a:latin typeface="Helvetica Neue"/>
              <a:ea typeface="Helvetica Neue"/>
              <a:cs typeface="Helvetica Neue"/>
            </a:endParaRPr>
          </a:p>
          <a:p>
            <a:pPr lvl="0">
              <a:buClr>
                <a:srgbClr val="00A2FF"/>
              </a:buClr>
              <a:buSzPts val="1400"/>
            </a:pPr>
            <a:endParaRPr lang="fr-FR" sz="1800" dirty="0">
              <a:effectLst/>
              <a:latin typeface="Helvetica Neue"/>
              <a:ea typeface="Helvetica Neue"/>
              <a:cs typeface="Helvetica Neue"/>
            </a:endParaRPr>
          </a:p>
        </p:txBody>
      </p:sp>
    </p:spTree>
    <p:extLst>
      <p:ext uri="{BB962C8B-B14F-4D97-AF65-F5344CB8AC3E}">
        <p14:creationId xmlns:p14="http://schemas.microsoft.com/office/powerpoint/2010/main" val="6143995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2C5006C-C1BD-52A9-ABB6-9B49EC82CD2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747671" y="2297038"/>
            <a:ext cx="8696656" cy="3664073"/>
          </a:xfrm>
        </p:spPr>
      </p:pic>
      <p:sp>
        <p:nvSpPr>
          <p:cNvPr id="4" name="Espace réservé du numéro de diapositive 3">
            <a:extLst>
              <a:ext uri="{FF2B5EF4-FFF2-40B4-BE49-F238E27FC236}">
                <a16:creationId xmlns:a16="http://schemas.microsoft.com/office/drawing/2014/main" id="{1EA82DF9-0397-5A76-46E9-CF0A5810EE80}"/>
              </a:ext>
            </a:extLst>
          </p:cNvPr>
          <p:cNvSpPr>
            <a:spLocks noGrp="1"/>
          </p:cNvSpPr>
          <p:nvPr>
            <p:ph type="sldNum" sz="quarter" idx="12"/>
          </p:nvPr>
        </p:nvSpPr>
        <p:spPr/>
        <p:txBody>
          <a:bodyPr/>
          <a:lstStyle/>
          <a:p>
            <a:fld id="{55566DE6-6023-4F1B-83B8-5B1409609C05}" type="slidenum">
              <a:rPr lang="fr-FR" smtClean="0"/>
              <a:t>28</a:t>
            </a:fld>
            <a:endParaRPr lang="fr-FR"/>
          </a:p>
        </p:txBody>
      </p:sp>
      <p:sp>
        <p:nvSpPr>
          <p:cNvPr id="8" name="TextBox 13">
            <a:extLst>
              <a:ext uri="{FF2B5EF4-FFF2-40B4-BE49-F238E27FC236}">
                <a16:creationId xmlns:a16="http://schemas.microsoft.com/office/drawing/2014/main" id="{83687F3D-D51A-5F5A-A13A-E6ECD95A188D}"/>
              </a:ext>
            </a:extLst>
          </p:cNvPr>
          <p:cNvSpPr txBox="1"/>
          <p:nvPr/>
        </p:nvSpPr>
        <p:spPr>
          <a:xfrm>
            <a:off x="520864" y="309359"/>
            <a:ext cx="8633528" cy="369332"/>
          </a:xfrm>
          <a:prstGeom prst="rect">
            <a:avLst/>
          </a:prstGeom>
          <a:noFill/>
        </p:spPr>
        <p:txBody>
          <a:bodyPr wrap="square">
            <a:spAutoFit/>
          </a:bodyPr>
          <a:lstStyle/>
          <a:p>
            <a:pPr lvl="0">
              <a:buClr>
                <a:srgbClr val="00A2FF"/>
              </a:buClr>
              <a:buSzPts val="1400"/>
            </a:pPr>
            <a:r>
              <a:rPr lang="fr-FR" dirty="0">
                <a:solidFill>
                  <a:srgbClr val="0075B9"/>
                </a:solidFill>
                <a:latin typeface="Arial" panose="020B0604020202020204" pitchFamily="34" charset="0"/>
                <a:ea typeface="Helvetica Neue"/>
                <a:cs typeface="Helvetica Neue"/>
              </a:rPr>
              <a:t>4</a:t>
            </a:r>
            <a:r>
              <a:rPr lang="fr-FR" sz="1800" dirty="0">
                <a:solidFill>
                  <a:srgbClr val="0075B9"/>
                </a:solidFill>
                <a:effectLst/>
                <a:latin typeface="Arial" panose="020B0604020202020204" pitchFamily="34" charset="0"/>
                <a:ea typeface="Helvetica Neue"/>
                <a:cs typeface="Helvetica Neue"/>
              </a:rPr>
              <a:t>. </a:t>
            </a:r>
            <a:r>
              <a:rPr lang="fr-FR" dirty="0">
                <a:solidFill>
                  <a:srgbClr val="0075B9"/>
                </a:solidFill>
                <a:latin typeface="Arial" panose="020B0604020202020204" pitchFamily="34" charset="0"/>
                <a:ea typeface="Helvetica Neue"/>
                <a:cs typeface="Helvetica Neue"/>
              </a:rPr>
              <a:t>Récapitulatif du</a:t>
            </a:r>
            <a:r>
              <a:rPr lang="fr-FR" sz="1800" dirty="0">
                <a:solidFill>
                  <a:srgbClr val="0075B9"/>
                </a:solidFill>
                <a:effectLst/>
                <a:latin typeface="Arial" panose="020B0604020202020204" pitchFamily="34" charset="0"/>
                <a:ea typeface="Helvetica Neue"/>
                <a:cs typeface="Helvetica Neue"/>
              </a:rPr>
              <a:t> panier</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50B7D0EB-EA3E-FF94-C7A6-3B662F5BD6E3}"/>
              </a:ext>
            </a:extLst>
          </p:cNvPr>
          <p:cNvSpPr txBox="1"/>
          <p:nvPr/>
        </p:nvSpPr>
        <p:spPr>
          <a:xfrm>
            <a:off x="530388" y="728459"/>
            <a:ext cx="11271087" cy="1200329"/>
          </a:xfrm>
          <a:prstGeom prst="rect">
            <a:avLst/>
          </a:prstGeom>
          <a:noFill/>
        </p:spPr>
        <p:txBody>
          <a:bodyPr wrap="square">
            <a:spAutoFit/>
          </a:bodyPr>
          <a:lstStyle/>
          <a:p>
            <a:r>
              <a:rPr lang="fr-FR" sz="1800" dirty="0">
                <a:solidFill>
                  <a:srgbClr val="000000"/>
                </a:solidFill>
                <a:effectLst/>
                <a:latin typeface="Arial" panose="020B0604020202020204" pitchFamily="34" charset="0"/>
                <a:ea typeface="Helvetica Neue"/>
                <a:cs typeface="Helvetica Neue"/>
              </a:rPr>
              <a:t>Cette page est un récapitulatif du montant de la commande et des frais de livraisons.</a:t>
            </a:r>
            <a:endParaRPr lang="fr-FR" sz="1800" dirty="0">
              <a:solidFill>
                <a:srgbClr val="000000"/>
              </a:solidFill>
              <a:effectLst/>
              <a:latin typeface="Helvetica Neue"/>
              <a:ea typeface="Helvetica Neue"/>
              <a:cs typeface="Helvetica Neue"/>
            </a:endParaRPr>
          </a:p>
          <a:p>
            <a:r>
              <a:rPr lang="fr-FR" sz="1800" dirty="0">
                <a:solidFill>
                  <a:srgbClr val="000000"/>
                </a:solidFill>
                <a:effectLst/>
                <a:latin typeface="Arial" panose="020B0604020202020204" pitchFamily="34" charset="0"/>
                <a:ea typeface="Helvetica Neue"/>
                <a:cs typeface="Helvetica Neue"/>
              </a:rPr>
              <a:t>Pour cette commande nous avons un montant de 541,90 Euro que nous devons retrouvez dans le site </a:t>
            </a:r>
            <a:r>
              <a:rPr lang="fr-FR" sz="1800" dirty="0" err="1">
                <a:solidFill>
                  <a:srgbClr val="000000"/>
                </a:solidFill>
                <a:effectLst/>
                <a:latin typeface="Arial" panose="020B0604020202020204" pitchFamily="34" charset="0"/>
                <a:ea typeface="Helvetica Neue"/>
                <a:cs typeface="Helvetica Neue"/>
              </a:rPr>
              <a:t>Stripe</a:t>
            </a:r>
            <a:r>
              <a:rPr lang="fr-FR" sz="1800" dirty="0">
                <a:solidFill>
                  <a:srgbClr val="000000"/>
                </a:solidFill>
                <a:effectLst/>
                <a:latin typeface="Arial" panose="020B0604020202020204" pitchFamily="34" charset="0"/>
                <a:ea typeface="Helvetica Neue"/>
                <a:cs typeface="Helvetica Neue"/>
              </a:rPr>
              <a:t>, rubrique paiements.</a:t>
            </a:r>
            <a:endParaRPr lang="fr-FR" sz="1800" dirty="0">
              <a:solidFill>
                <a:srgbClr val="000000"/>
              </a:solidFill>
              <a:effectLst/>
              <a:latin typeface="Helvetica Neue"/>
              <a:ea typeface="Helvetica Neue"/>
              <a:cs typeface="Helvetica Neue"/>
            </a:endParaRPr>
          </a:p>
          <a:p>
            <a:pPr lvl="0">
              <a:buClr>
                <a:srgbClr val="00A2FF"/>
              </a:buClr>
              <a:buSzPts val="1400"/>
            </a:pPr>
            <a:endParaRPr lang="fr-FR" sz="1800" dirty="0">
              <a:effectLst/>
              <a:latin typeface="Helvetica Neue"/>
              <a:ea typeface="Helvetica Neue"/>
              <a:cs typeface="Helvetica Neue"/>
            </a:endParaRPr>
          </a:p>
        </p:txBody>
      </p:sp>
    </p:spTree>
    <p:extLst>
      <p:ext uri="{BB962C8B-B14F-4D97-AF65-F5344CB8AC3E}">
        <p14:creationId xmlns:p14="http://schemas.microsoft.com/office/powerpoint/2010/main" val="132202846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2C5006C-C1BD-52A9-ABB6-9B49EC82CD2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307345" y="2019300"/>
            <a:ext cx="5577307" cy="3941811"/>
          </a:xfrm>
        </p:spPr>
      </p:pic>
      <p:sp>
        <p:nvSpPr>
          <p:cNvPr id="4" name="Espace réservé du numéro de diapositive 3">
            <a:extLst>
              <a:ext uri="{FF2B5EF4-FFF2-40B4-BE49-F238E27FC236}">
                <a16:creationId xmlns:a16="http://schemas.microsoft.com/office/drawing/2014/main" id="{1EA82DF9-0397-5A76-46E9-CF0A5810EE80}"/>
              </a:ext>
            </a:extLst>
          </p:cNvPr>
          <p:cNvSpPr>
            <a:spLocks noGrp="1"/>
          </p:cNvSpPr>
          <p:nvPr>
            <p:ph type="sldNum" sz="quarter" idx="12"/>
          </p:nvPr>
        </p:nvSpPr>
        <p:spPr/>
        <p:txBody>
          <a:bodyPr/>
          <a:lstStyle/>
          <a:p>
            <a:fld id="{55566DE6-6023-4F1B-83B8-5B1409609C05}" type="slidenum">
              <a:rPr lang="fr-FR" smtClean="0"/>
              <a:t>29</a:t>
            </a:fld>
            <a:endParaRPr lang="fr-FR"/>
          </a:p>
        </p:txBody>
      </p:sp>
      <p:sp>
        <p:nvSpPr>
          <p:cNvPr id="8" name="TextBox 13">
            <a:extLst>
              <a:ext uri="{FF2B5EF4-FFF2-40B4-BE49-F238E27FC236}">
                <a16:creationId xmlns:a16="http://schemas.microsoft.com/office/drawing/2014/main" id="{83687F3D-D51A-5F5A-A13A-E6ECD95A188D}"/>
              </a:ext>
            </a:extLst>
          </p:cNvPr>
          <p:cNvSpPr txBox="1"/>
          <p:nvPr/>
        </p:nvSpPr>
        <p:spPr>
          <a:xfrm>
            <a:off x="520864" y="309359"/>
            <a:ext cx="8633528" cy="369332"/>
          </a:xfrm>
          <a:prstGeom prst="rect">
            <a:avLst/>
          </a:prstGeom>
          <a:noFill/>
        </p:spPr>
        <p:txBody>
          <a:bodyPr wrap="square">
            <a:spAutoFit/>
          </a:bodyPr>
          <a:lstStyle/>
          <a:p>
            <a:pPr lvl="0">
              <a:buClr>
                <a:srgbClr val="00A2FF"/>
              </a:buClr>
              <a:buSzPts val="1400"/>
            </a:pPr>
            <a:r>
              <a:rPr lang="fr-FR" sz="1800" dirty="0">
                <a:solidFill>
                  <a:srgbClr val="0075B9"/>
                </a:solidFill>
                <a:effectLst/>
                <a:latin typeface="Arial" panose="020B0604020202020204" pitchFamily="34" charset="0"/>
                <a:ea typeface="Helvetica Neue"/>
                <a:cs typeface="Helvetica Neue"/>
              </a:rPr>
              <a:t>5. </a:t>
            </a:r>
            <a:r>
              <a:rPr lang="fr-FR" sz="1800" dirty="0">
                <a:solidFill>
                  <a:srgbClr val="0075B9"/>
                </a:solidFill>
                <a:effectLst/>
                <a:latin typeface="Arial" panose="020B0604020202020204" pitchFamily="34" charset="0"/>
                <a:ea typeface="Arial Unicode MS"/>
              </a:rPr>
              <a:t>Paiement avec le formulaire </a:t>
            </a:r>
            <a:r>
              <a:rPr lang="fr-FR" dirty="0" err="1">
                <a:solidFill>
                  <a:srgbClr val="0075B9"/>
                </a:solidFill>
                <a:latin typeface="Arial" panose="020B0604020202020204" pitchFamily="34" charset="0"/>
                <a:ea typeface="Arial Unicode MS"/>
              </a:rPr>
              <a:t>S</a:t>
            </a:r>
            <a:r>
              <a:rPr lang="fr-FR" sz="1800" dirty="0" err="1">
                <a:solidFill>
                  <a:srgbClr val="0075B9"/>
                </a:solidFill>
                <a:effectLst/>
                <a:latin typeface="Arial" panose="020B0604020202020204" pitchFamily="34" charset="0"/>
                <a:ea typeface="Arial Unicode MS"/>
              </a:rPr>
              <a:t>tripe</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50B7D0EB-EA3E-FF94-C7A6-3B662F5BD6E3}"/>
              </a:ext>
            </a:extLst>
          </p:cNvPr>
          <p:cNvSpPr txBox="1"/>
          <p:nvPr/>
        </p:nvSpPr>
        <p:spPr>
          <a:xfrm>
            <a:off x="530388" y="728459"/>
            <a:ext cx="11271087" cy="923330"/>
          </a:xfrm>
          <a:prstGeom prst="rect">
            <a:avLst/>
          </a:prstGeom>
          <a:noFill/>
        </p:spPr>
        <p:txBody>
          <a:bodyPr wrap="square">
            <a:spAutoFit/>
          </a:bodyPr>
          <a:lstStyle/>
          <a:p>
            <a:r>
              <a:rPr lang="fr-FR" sz="1800" dirty="0">
                <a:solidFill>
                  <a:srgbClr val="000000"/>
                </a:solidFill>
                <a:effectLst/>
                <a:latin typeface="Arial" panose="020B0604020202020204" pitchFamily="34" charset="0"/>
                <a:ea typeface="Arial Unicode MS"/>
              </a:rPr>
              <a:t>Cette page est fournie par </a:t>
            </a:r>
            <a:r>
              <a:rPr lang="fr-FR" sz="1800" dirty="0" err="1">
                <a:solidFill>
                  <a:srgbClr val="000000"/>
                </a:solidFill>
                <a:effectLst/>
                <a:latin typeface="Arial" panose="020B0604020202020204" pitchFamily="34" charset="0"/>
                <a:ea typeface="Arial Unicode MS"/>
              </a:rPr>
              <a:t>Stripe</a:t>
            </a:r>
            <a:r>
              <a:rPr lang="fr-FR" sz="1800" dirty="0">
                <a:solidFill>
                  <a:srgbClr val="000000"/>
                </a:solidFill>
                <a:effectLst/>
                <a:latin typeface="Arial" panose="020B0604020202020204" pitchFamily="34" charset="0"/>
                <a:ea typeface="Arial Unicode MS"/>
              </a:rPr>
              <a:t>.</a:t>
            </a:r>
          </a:p>
          <a:p>
            <a:r>
              <a:rPr lang="fr-FR" dirty="0">
                <a:solidFill>
                  <a:srgbClr val="000000"/>
                </a:solidFill>
                <a:latin typeface="Arial" panose="020B0604020202020204" pitchFamily="34" charset="0"/>
                <a:ea typeface="Arial Unicode MS"/>
              </a:rPr>
              <a:t>Ce formulaire </a:t>
            </a:r>
            <a:r>
              <a:rPr lang="fr-FR" sz="1800" dirty="0">
                <a:solidFill>
                  <a:srgbClr val="000000"/>
                </a:solidFill>
                <a:effectLst/>
                <a:latin typeface="Arial" panose="020B0604020202020204" pitchFamily="34" charset="0"/>
                <a:ea typeface="Arial Unicode MS"/>
              </a:rPr>
              <a:t>affiche la désignation des produits et les prix et le montant total, ce qui doit, après validation de </a:t>
            </a:r>
            <a:r>
              <a:rPr lang="fr-FR" sz="1800" dirty="0" err="1">
                <a:solidFill>
                  <a:srgbClr val="000000"/>
                </a:solidFill>
                <a:effectLst/>
                <a:latin typeface="Arial" panose="020B0604020202020204" pitchFamily="34" charset="0"/>
                <a:ea typeface="Arial Unicode MS"/>
              </a:rPr>
              <a:t>ntre</a:t>
            </a:r>
            <a:r>
              <a:rPr lang="fr-FR" sz="1800" dirty="0">
                <a:solidFill>
                  <a:srgbClr val="000000"/>
                </a:solidFill>
                <a:effectLst/>
                <a:latin typeface="Arial" panose="020B0604020202020204" pitchFamily="34" charset="0"/>
                <a:ea typeface="Arial Unicode MS"/>
              </a:rPr>
              <a:t> achat sur le bouton payer, être afficher dans le site </a:t>
            </a:r>
            <a:r>
              <a:rPr lang="fr-FR" sz="1800" dirty="0" err="1">
                <a:solidFill>
                  <a:srgbClr val="000000"/>
                </a:solidFill>
                <a:effectLst/>
                <a:latin typeface="Arial" panose="020B0604020202020204" pitchFamily="34" charset="0"/>
                <a:ea typeface="Arial Unicode MS"/>
              </a:rPr>
              <a:t>Stripe</a:t>
            </a:r>
            <a:r>
              <a:rPr lang="fr-FR" sz="1800" dirty="0">
                <a:solidFill>
                  <a:srgbClr val="000000"/>
                </a:solidFill>
                <a:effectLst/>
                <a:latin typeface="Arial" panose="020B0604020202020204" pitchFamily="34" charset="0"/>
                <a:ea typeface="Arial Unicode MS"/>
              </a:rPr>
              <a:t> rubrique paiement.</a:t>
            </a:r>
            <a:endParaRPr lang="fr-FR" sz="1800" dirty="0">
              <a:effectLst/>
              <a:latin typeface="Helvetica Neue"/>
              <a:ea typeface="Helvetica Neue"/>
              <a:cs typeface="Helvetica Neue"/>
            </a:endParaRPr>
          </a:p>
        </p:txBody>
      </p:sp>
    </p:spTree>
    <p:extLst>
      <p:ext uri="{BB962C8B-B14F-4D97-AF65-F5344CB8AC3E}">
        <p14:creationId xmlns:p14="http://schemas.microsoft.com/office/powerpoint/2010/main" val="173164204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F05CC194-4120-4F87-91F9-4AB9857B49C9}"/>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4815" r="4815"/>
          <a:stretch>
            <a:fillRect/>
          </a:stretch>
        </p:blipFill>
        <p:spPr>
          <a:xfrm>
            <a:off x="4129548" y="0"/>
            <a:ext cx="8062453" cy="6858000"/>
          </a:xfrm>
        </p:spPr>
      </p:pic>
      <p:sp>
        <p:nvSpPr>
          <p:cNvPr id="17" name="Freeform: Shape 16">
            <a:extLst>
              <a:ext uri="{FF2B5EF4-FFF2-40B4-BE49-F238E27FC236}">
                <a16:creationId xmlns:a16="http://schemas.microsoft.com/office/drawing/2014/main" id="{D1055B14-E08E-4A85-9E06-83C5F7D799D9}"/>
              </a:ext>
            </a:extLst>
          </p:cNvPr>
          <p:cNvSpPr/>
          <p:nvPr/>
        </p:nvSpPr>
        <p:spPr>
          <a:xfrm rot="20210450">
            <a:off x="4941344" y="-575600"/>
            <a:ext cx="1286043" cy="8009198"/>
          </a:xfrm>
          <a:custGeom>
            <a:avLst/>
            <a:gdLst>
              <a:gd name="connsiteX0" fmla="*/ 0 w 1286043"/>
              <a:gd name="connsiteY0" fmla="*/ 0 h 8009198"/>
              <a:gd name="connsiteX1" fmla="*/ 1286043 w 1286043"/>
              <a:gd name="connsiteY1" fmla="*/ 550114 h 8009198"/>
              <a:gd name="connsiteX2" fmla="*/ 1286043 w 1286043"/>
              <a:gd name="connsiteY2" fmla="*/ 8009198 h 8009198"/>
              <a:gd name="connsiteX3" fmla="*/ 0 w 1286043"/>
              <a:gd name="connsiteY3" fmla="*/ 7459084 h 8009198"/>
            </a:gdLst>
            <a:ahLst/>
            <a:cxnLst>
              <a:cxn ang="0">
                <a:pos x="connsiteX0" y="connsiteY0"/>
              </a:cxn>
              <a:cxn ang="0">
                <a:pos x="connsiteX1" y="connsiteY1"/>
              </a:cxn>
              <a:cxn ang="0">
                <a:pos x="connsiteX2" y="connsiteY2"/>
              </a:cxn>
              <a:cxn ang="0">
                <a:pos x="connsiteX3" y="connsiteY3"/>
              </a:cxn>
            </a:cxnLst>
            <a:rect l="l" t="t" r="r" b="b"/>
            <a:pathLst>
              <a:path w="1286043" h="8009198">
                <a:moveTo>
                  <a:pt x="0" y="0"/>
                </a:moveTo>
                <a:lnTo>
                  <a:pt x="1286043" y="550114"/>
                </a:lnTo>
                <a:lnTo>
                  <a:pt x="1286043" y="8009198"/>
                </a:lnTo>
                <a:lnTo>
                  <a:pt x="0" y="7459084"/>
                </a:lnTo>
                <a:close/>
              </a:path>
            </a:pathLst>
          </a:custGeom>
          <a:solidFill>
            <a:srgbClr val="445467">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just"/>
            <a:endParaRPr lang="fr-FR" dirty="0"/>
          </a:p>
        </p:txBody>
      </p:sp>
      <p:sp>
        <p:nvSpPr>
          <p:cNvPr id="16" name="Freeform: Shape 15">
            <a:extLst>
              <a:ext uri="{FF2B5EF4-FFF2-40B4-BE49-F238E27FC236}">
                <a16:creationId xmlns:a16="http://schemas.microsoft.com/office/drawing/2014/main" id="{7E80DB80-FA73-4E37-BAAD-8479A21EB34E}"/>
              </a:ext>
            </a:extLst>
          </p:cNvPr>
          <p:cNvSpPr/>
          <p:nvPr/>
        </p:nvSpPr>
        <p:spPr>
          <a:xfrm rot="20210450">
            <a:off x="4613186" y="-575599"/>
            <a:ext cx="1286043" cy="8009198"/>
          </a:xfrm>
          <a:custGeom>
            <a:avLst/>
            <a:gdLst>
              <a:gd name="connsiteX0" fmla="*/ 0 w 1286043"/>
              <a:gd name="connsiteY0" fmla="*/ 0 h 8009198"/>
              <a:gd name="connsiteX1" fmla="*/ 1286043 w 1286043"/>
              <a:gd name="connsiteY1" fmla="*/ 550114 h 8009198"/>
              <a:gd name="connsiteX2" fmla="*/ 1286043 w 1286043"/>
              <a:gd name="connsiteY2" fmla="*/ 8009198 h 8009198"/>
              <a:gd name="connsiteX3" fmla="*/ 0 w 1286043"/>
              <a:gd name="connsiteY3" fmla="*/ 7459084 h 8009198"/>
            </a:gdLst>
            <a:ahLst/>
            <a:cxnLst>
              <a:cxn ang="0">
                <a:pos x="connsiteX0" y="connsiteY0"/>
              </a:cxn>
              <a:cxn ang="0">
                <a:pos x="connsiteX1" y="connsiteY1"/>
              </a:cxn>
              <a:cxn ang="0">
                <a:pos x="connsiteX2" y="connsiteY2"/>
              </a:cxn>
              <a:cxn ang="0">
                <a:pos x="connsiteX3" y="connsiteY3"/>
              </a:cxn>
            </a:cxnLst>
            <a:rect l="l" t="t" r="r" b="b"/>
            <a:pathLst>
              <a:path w="1286043" h="8009198">
                <a:moveTo>
                  <a:pt x="0" y="0"/>
                </a:moveTo>
                <a:lnTo>
                  <a:pt x="1286043" y="550114"/>
                </a:lnTo>
                <a:lnTo>
                  <a:pt x="1286043" y="8009198"/>
                </a:lnTo>
                <a:lnTo>
                  <a:pt x="0" y="7459084"/>
                </a:lnTo>
                <a:close/>
              </a:path>
            </a:pathLst>
          </a:custGeom>
          <a:solidFill>
            <a:srgbClr val="44546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just"/>
            <a:endParaRPr lang="fr-FR" dirty="0"/>
          </a:p>
        </p:txBody>
      </p:sp>
      <p:sp>
        <p:nvSpPr>
          <p:cNvPr id="10" name="Rectangle 1">
            <a:extLst>
              <a:ext uri="{FF2B5EF4-FFF2-40B4-BE49-F238E27FC236}">
                <a16:creationId xmlns:a16="http://schemas.microsoft.com/office/drawing/2014/main" id="{6E2744D7-D910-4994-BEAB-08F75DD05F52}"/>
              </a:ext>
            </a:extLst>
          </p:cNvPr>
          <p:cNvSpPr/>
          <p:nvPr/>
        </p:nvSpPr>
        <p:spPr>
          <a:xfrm>
            <a:off x="1" y="0"/>
            <a:ext cx="7102929" cy="6858000"/>
          </a:xfrm>
          <a:custGeom>
            <a:avLst/>
            <a:gdLst>
              <a:gd name="connsiteX0" fmla="*/ 0 w 3657600"/>
              <a:gd name="connsiteY0" fmla="*/ 0 h 6858000"/>
              <a:gd name="connsiteX1" fmla="*/ 3657600 w 3657600"/>
              <a:gd name="connsiteY1" fmla="*/ 0 h 6858000"/>
              <a:gd name="connsiteX2" fmla="*/ 3657600 w 3657600"/>
              <a:gd name="connsiteY2" fmla="*/ 6858000 h 6858000"/>
              <a:gd name="connsiteX3" fmla="*/ 0 w 3657600"/>
              <a:gd name="connsiteY3" fmla="*/ 6858000 h 6858000"/>
              <a:gd name="connsiteX4" fmla="*/ 0 w 3657600"/>
              <a:gd name="connsiteY4" fmla="*/ 0 h 6858000"/>
              <a:gd name="connsiteX0" fmla="*/ 0 w 3657600"/>
              <a:gd name="connsiteY0" fmla="*/ 0 h 6858000"/>
              <a:gd name="connsiteX1" fmla="*/ 1959429 w 3657600"/>
              <a:gd name="connsiteY1" fmla="*/ 0 h 6858000"/>
              <a:gd name="connsiteX2" fmla="*/ 3657600 w 3657600"/>
              <a:gd name="connsiteY2" fmla="*/ 6858000 h 6858000"/>
              <a:gd name="connsiteX3" fmla="*/ 0 w 3657600"/>
              <a:gd name="connsiteY3" fmla="*/ 6858000 h 6858000"/>
              <a:gd name="connsiteX4" fmla="*/ 0 w 3657600"/>
              <a:gd name="connsiteY4" fmla="*/ 0 h 6858000"/>
              <a:gd name="connsiteX0" fmla="*/ 0 w 7102929"/>
              <a:gd name="connsiteY0" fmla="*/ 0 h 6858000"/>
              <a:gd name="connsiteX1" fmla="*/ 1959429 w 7102929"/>
              <a:gd name="connsiteY1" fmla="*/ 0 h 6858000"/>
              <a:gd name="connsiteX2" fmla="*/ 7102929 w 7102929"/>
              <a:gd name="connsiteY2" fmla="*/ 6858000 h 6858000"/>
              <a:gd name="connsiteX3" fmla="*/ 0 w 7102929"/>
              <a:gd name="connsiteY3" fmla="*/ 6858000 h 6858000"/>
              <a:gd name="connsiteX4" fmla="*/ 0 w 7102929"/>
              <a:gd name="connsiteY4" fmla="*/ 0 h 6858000"/>
              <a:gd name="connsiteX0" fmla="*/ 0 w 7102929"/>
              <a:gd name="connsiteY0" fmla="*/ 0 h 6858000"/>
              <a:gd name="connsiteX1" fmla="*/ 4196443 w 7102929"/>
              <a:gd name="connsiteY1" fmla="*/ 16329 h 6858000"/>
              <a:gd name="connsiteX2" fmla="*/ 7102929 w 7102929"/>
              <a:gd name="connsiteY2" fmla="*/ 6858000 h 6858000"/>
              <a:gd name="connsiteX3" fmla="*/ 0 w 7102929"/>
              <a:gd name="connsiteY3" fmla="*/ 6858000 h 6858000"/>
              <a:gd name="connsiteX4" fmla="*/ 0 w 7102929"/>
              <a:gd name="connsiteY4" fmla="*/ 0 h 6858000"/>
              <a:gd name="connsiteX0" fmla="*/ 0 w 7102929"/>
              <a:gd name="connsiteY0" fmla="*/ 0 h 6858000"/>
              <a:gd name="connsiteX1" fmla="*/ 4180115 w 7102929"/>
              <a:gd name="connsiteY1" fmla="*/ 0 h 6858000"/>
              <a:gd name="connsiteX2" fmla="*/ 7102929 w 7102929"/>
              <a:gd name="connsiteY2" fmla="*/ 6858000 h 6858000"/>
              <a:gd name="connsiteX3" fmla="*/ 0 w 7102929"/>
              <a:gd name="connsiteY3" fmla="*/ 6858000 h 6858000"/>
              <a:gd name="connsiteX4" fmla="*/ 0 w 7102929"/>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2929" h="6858000">
                <a:moveTo>
                  <a:pt x="0" y="0"/>
                </a:moveTo>
                <a:lnTo>
                  <a:pt x="4180115" y="0"/>
                </a:lnTo>
                <a:lnTo>
                  <a:pt x="7102929" y="6858000"/>
                </a:lnTo>
                <a:lnTo>
                  <a:pt x="0" y="6858000"/>
                </a:lnTo>
                <a:lnTo>
                  <a:pt x="0" y="0"/>
                </a:lnTo>
                <a:close/>
              </a:path>
            </a:pathLst>
          </a:cu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Slide Number Placeholder 17">
            <a:extLst>
              <a:ext uri="{FF2B5EF4-FFF2-40B4-BE49-F238E27FC236}">
                <a16:creationId xmlns:a16="http://schemas.microsoft.com/office/drawing/2014/main" id="{5EF440A9-650C-465C-B75D-22C3EABE6E82}"/>
              </a:ext>
            </a:extLst>
          </p:cNvPr>
          <p:cNvSpPr txBox="1">
            <a:spLocks/>
          </p:cNvSpPr>
          <p:nvPr/>
        </p:nvSpPr>
        <p:spPr>
          <a:xfrm>
            <a:off x="11450449" y="140462"/>
            <a:ext cx="626400" cy="625022"/>
          </a:xfrm>
          <a:prstGeom prst="ellipse">
            <a:avLst/>
          </a:prstGeom>
          <a:solidFill>
            <a:srgbClr val="CB4D3C"/>
          </a:solidFill>
        </p:spPr>
        <p:txBody>
          <a:bodyPr anchor="ct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algn="ctr"/>
              <a:t>3</a:t>
            </a:fld>
            <a:endParaRPr lang="fr-FR" b="1" dirty="0">
              <a:solidFill>
                <a:schemeClr val="bg1"/>
              </a:solidFill>
              <a:ea typeface="Open Sans" panose="020B0606030504020204" pitchFamily="34" charset="0"/>
              <a:cs typeface="Open Sans" panose="020B0606030504020204" pitchFamily="34" charset="0"/>
            </a:endParaRPr>
          </a:p>
        </p:txBody>
      </p:sp>
      <p:grpSp>
        <p:nvGrpSpPr>
          <p:cNvPr id="4" name="Group 3">
            <a:extLst>
              <a:ext uri="{FF2B5EF4-FFF2-40B4-BE49-F238E27FC236}">
                <a16:creationId xmlns:a16="http://schemas.microsoft.com/office/drawing/2014/main" id="{AF88AA49-24C7-4FF6-8CEF-D80CB4620BAA}"/>
              </a:ext>
            </a:extLst>
          </p:cNvPr>
          <p:cNvGrpSpPr/>
          <p:nvPr/>
        </p:nvGrpSpPr>
        <p:grpSpPr>
          <a:xfrm>
            <a:off x="543004" y="313682"/>
            <a:ext cx="5195191" cy="1182852"/>
            <a:chOff x="419000" y="1651058"/>
            <a:chExt cx="5195191" cy="1182852"/>
          </a:xfrm>
        </p:grpSpPr>
        <p:sp>
          <p:nvSpPr>
            <p:cNvPr id="5" name="Rectangle 4">
              <a:extLst>
                <a:ext uri="{FF2B5EF4-FFF2-40B4-BE49-F238E27FC236}">
                  <a16:creationId xmlns:a16="http://schemas.microsoft.com/office/drawing/2014/main" id="{CA5E2DB9-B9D4-48C3-BB7B-44B231003AD4}"/>
                </a:ext>
              </a:extLst>
            </p:cNvPr>
            <p:cNvSpPr/>
            <p:nvPr/>
          </p:nvSpPr>
          <p:spPr>
            <a:xfrm>
              <a:off x="419000" y="1651058"/>
              <a:ext cx="5195191" cy="6250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5400" b="1" i="1" dirty="0">
                  <a:solidFill>
                    <a:schemeClr val="bg1"/>
                  </a:solidFill>
                  <a:ea typeface="Open Sans" panose="020B0606030504020204" pitchFamily="34" charset="0"/>
                  <a:cs typeface="Open Sans" panose="020B0606030504020204" pitchFamily="34" charset="0"/>
                </a:rPr>
                <a:t>Présentation</a:t>
              </a:r>
            </a:p>
          </p:txBody>
        </p:sp>
        <p:cxnSp>
          <p:nvCxnSpPr>
            <p:cNvPr id="6" name="Straight Connector 5">
              <a:extLst>
                <a:ext uri="{FF2B5EF4-FFF2-40B4-BE49-F238E27FC236}">
                  <a16:creationId xmlns:a16="http://schemas.microsoft.com/office/drawing/2014/main" id="{B214D124-0C00-4342-9523-B0B57A9146E8}"/>
                </a:ext>
              </a:extLst>
            </p:cNvPr>
            <p:cNvCxnSpPr/>
            <p:nvPr/>
          </p:nvCxnSpPr>
          <p:spPr>
            <a:xfrm>
              <a:off x="2100629" y="2833910"/>
              <a:ext cx="1730828" cy="0"/>
            </a:xfrm>
            <a:prstGeom prst="line">
              <a:avLst/>
            </a:prstGeom>
            <a:ln w="539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495C4A68-9AAB-48E9-8E4A-AB38BC946C34}"/>
              </a:ext>
            </a:extLst>
          </p:cNvPr>
          <p:cNvSpPr txBox="1"/>
          <p:nvPr/>
        </p:nvSpPr>
        <p:spPr>
          <a:xfrm>
            <a:off x="543004" y="1267756"/>
            <a:ext cx="5195191" cy="5355312"/>
          </a:xfrm>
          <a:prstGeom prst="rect">
            <a:avLst/>
          </a:prstGeom>
          <a:noFill/>
        </p:spPr>
        <p:txBody>
          <a:bodyPr wrap="square">
            <a:spAutoFit/>
          </a:bodyPr>
          <a:lstStyle/>
          <a:p>
            <a:br>
              <a:rPr lang="fr-FR" b="0" dirty="0">
                <a:solidFill>
                  <a:srgbClr val="D4D4D4"/>
                </a:solidFill>
                <a:effectLst/>
                <a:latin typeface="Arial" panose="020B0604020202020204" pitchFamily="34" charset="0"/>
                <a:cs typeface="Arial" panose="020B0604020202020204" pitchFamily="34" charset="0"/>
              </a:rPr>
            </a:br>
            <a:r>
              <a:rPr lang="fr-FR" b="0" dirty="0">
                <a:solidFill>
                  <a:srgbClr val="D4D4D4"/>
                </a:solidFill>
                <a:effectLst/>
                <a:latin typeface="Arial" panose="020B0604020202020204" pitchFamily="34" charset="0"/>
                <a:cs typeface="Arial" panose="020B0604020202020204" pitchFamily="34" charset="0"/>
              </a:rPr>
              <a:t>Ce projet met en œuvre un site de commerce électronique de vente de vêtements. Il met en place : </a:t>
            </a:r>
          </a:p>
          <a:p>
            <a:br>
              <a:rPr lang="fr-FR" b="0" dirty="0">
                <a:solidFill>
                  <a:srgbClr val="D4D4D4"/>
                </a:solidFill>
                <a:effectLst/>
                <a:latin typeface="Arial" panose="020B0604020202020204" pitchFamily="34" charset="0"/>
                <a:cs typeface="Arial" panose="020B0604020202020204" pitchFamily="34" charset="0"/>
              </a:rPr>
            </a:br>
            <a:r>
              <a:rPr lang="fr-FR" b="0" dirty="0">
                <a:solidFill>
                  <a:srgbClr val="D4D4D4"/>
                </a:solidFill>
                <a:effectLst/>
                <a:latin typeface="Arial" panose="020B0604020202020204" pitchFamily="34" charset="0"/>
                <a:cs typeface="Arial" panose="020B0604020202020204" pitchFamily="34" charset="0"/>
              </a:rPr>
              <a:t>* une vitrine</a:t>
            </a:r>
          </a:p>
          <a:p>
            <a:r>
              <a:rPr lang="fr-FR" b="0" dirty="0">
                <a:solidFill>
                  <a:srgbClr val="D4D4D4"/>
                </a:solidFill>
                <a:effectLst/>
                <a:latin typeface="Arial" panose="020B0604020202020204" pitchFamily="34" charset="0"/>
                <a:cs typeface="Arial" panose="020B0604020202020204" pitchFamily="34" charset="0"/>
              </a:rPr>
              <a:t>* un catalogue de produits</a:t>
            </a:r>
          </a:p>
          <a:p>
            <a:r>
              <a:rPr lang="fr-FR" b="0" dirty="0">
                <a:solidFill>
                  <a:srgbClr val="D4D4D4"/>
                </a:solidFill>
                <a:effectLst/>
                <a:latin typeface="Arial" panose="020B0604020202020204" pitchFamily="34" charset="0"/>
                <a:cs typeface="Arial" panose="020B0604020202020204" pitchFamily="34" charset="0"/>
              </a:rPr>
              <a:t>* un moteur de recherche</a:t>
            </a:r>
          </a:p>
          <a:p>
            <a:r>
              <a:rPr lang="fr-FR" b="0" dirty="0">
                <a:solidFill>
                  <a:srgbClr val="D4D4D4"/>
                </a:solidFill>
                <a:effectLst/>
                <a:latin typeface="Arial" panose="020B0604020202020204" pitchFamily="34" charset="0"/>
                <a:cs typeface="Arial" panose="020B0604020202020204" pitchFamily="34" charset="0"/>
              </a:rPr>
              <a:t>* un système de notation</a:t>
            </a:r>
          </a:p>
          <a:p>
            <a:r>
              <a:rPr lang="fr-FR" b="0" dirty="0">
                <a:solidFill>
                  <a:srgbClr val="D4D4D4"/>
                </a:solidFill>
                <a:effectLst/>
                <a:latin typeface="Arial" panose="020B0604020202020204" pitchFamily="34" charset="0"/>
                <a:cs typeface="Arial" panose="020B0604020202020204" pitchFamily="34" charset="0"/>
              </a:rPr>
              <a:t>* un système de prise de commande avec panier</a:t>
            </a:r>
          </a:p>
          <a:p>
            <a:r>
              <a:rPr lang="fr-FR" b="0" dirty="0">
                <a:solidFill>
                  <a:srgbClr val="D4D4D4"/>
                </a:solidFill>
                <a:effectLst/>
                <a:latin typeface="Arial" panose="020B0604020202020204" pitchFamily="34" charset="0"/>
                <a:cs typeface="Arial" panose="020B0604020202020204" pitchFamily="34" charset="0"/>
              </a:rPr>
              <a:t>* un système de paiement en ligne par carte bleue</a:t>
            </a:r>
          </a:p>
          <a:p>
            <a:r>
              <a:rPr lang="fr-FR" b="0" dirty="0">
                <a:solidFill>
                  <a:srgbClr val="D4D4D4"/>
                </a:solidFill>
                <a:effectLst/>
                <a:latin typeface="Arial" panose="020B0604020202020204" pitchFamily="34" charset="0"/>
                <a:cs typeface="Arial" panose="020B0604020202020204" pitchFamily="34" charset="0"/>
              </a:rPr>
              <a:t>* un système d'authentification et d'autorisation</a:t>
            </a:r>
          </a:p>
          <a:p>
            <a:r>
              <a:rPr lang="fr-FR" b="0" dirty="0">
                <a:solidFill>
                  <a:srgbClr val="D4D4D4"/>
                </a:solidFill>
                <a:effectLst/>
                <a:latin typeface="Arial" panose="020B0604020202020204" pitchFamily="34" charset="0"/>
                <a:cs typeface="Arial" panose="020B0604020202020204" pitchFamily="34" charset="0"/>
              </a:rPr>
              <a:t>* un système de gestion des données applicatives (clients, articles, commandes, factures, avis)</a:t>
            </a:r>
          </a:p>
          <a:p>
            <a:r>
              <a:rPr lang="fr-FR" b="0" dirty="0">
                <a:solidFill>
                  <a:srgbClr val="D4D4D4"/>
                </a:solidFill>
                <a:effectLst/>
                <a:latin typeface="Arial" panose="020B0604020202020204" pitchFamily="34" charset="0"/>
                <a:cs typeface="Arial" panose="020B0604020202020204" pitchFamily="34" charset="0"/>
              </a:rPr>
              <a:t>* un système de gestion des droits (utilisateurs, administrateurs)</a:t>
            </a:r>
          </a:p>
          <a:p>
            <a:endParaRPr lang="fr-FR"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68014556"/>
      </p:ext>
    </p:extLst>
  </p:cSld>
  <p:clrMapOvr>
    <a:masterClrMapping/>
  </p:clrMapOvr>
  <p:transition spd="slow">
    <p:push dir="r"/>
  </p:transition>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2C5006C-C1BD-52A9-ABB6-9B49EC82CD2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924050" y="2085976"/>
            <a:ext cx="7943850" cy="3438524"/>
          </a:xfrm>
        </p:spPr>
      </p:pic>
      <p:sp>
        <p:nvSpPr>
          <p:cNvPr id="4" name="Espace réservé du numéro de diapositive 3">
            <a:extLst>
              <a:ext uri="{FF2B5EF4-FFF2-40B4-BE49-F238E27FC236}">
                <a16:creationId xmlns:a16="http://schemas.microsoft.com/office/drawing/2014/main" id="{1EA82DF9-0397-5A76-46E9-CF0A5810EE80}"/>
              </a:ext>
            </a:extLst>
          </p:cNvPr>
          <p:cNvSpPr>
            <a:spLocks noGrp="1"/>
          </p:cNvSpPr>
          <p:nvPr>
            <p:ph type="sldNum" sz="quarter" idx="12"/>
          </p:nvPr>
        </p:nvSpPr>
        <p:spPr/>
        <p:txBody>
          <a:bodyPr/>
          <a:lstStyle/>
          <a:p>
            <a:fld id="{55566DE6-6023-4F1B-83B8-5B1409609C05}" type="slidenum">
              <a:rPr lang="fr-FR" smtClean="0"/>
              <a:t>30</a:t>
            </a:fld>
            <a:endParaRPr lang="fr-FR"/>
          </a:p>
        </p:txBody>
      </p:sp>
      <p:sp>
        <p:nvSpPr>
          <p:cNvPr id="8" name="TextBox 13">
            <a:extLst>
              <a:ext uri="{FF2B5EF4-FFF2-40B4-BE49-F238E27FC236}">
                <a16:creationId xmlns:a16="http://schemas.microsoft.com/office/drawing/2014/main" id="{83687F3D-D51A-5F5A-A13A-E6ECD95A188D}"/>
              </a:ext>
            </a:extLst>
          </p:cNvPr>
          <p:cNvSpPr txBox="1"/>
          <p:nvPr/>
        </p:nvSpPr>
        <p:spPr>
          <a:xfrm>
            <a:off x="520864" y="309359"/>
            <a:ext cx="8633528" cy="369332"/>
          </a:xfrm>
          <a:prstGeom prst="rect">
            <a:avLst/>
          </a:prstGeom>
          <a:noFill/>
        </p:spPr>
        <p:txBody>
          <a:bodyPr wrap="square">
            <a:spAutoFit/>
          </a:bodyPr>
          <a:lstStyle/>
          <a:p>
            <a:pPr>
              <a:buClr>
                <a:srgbClr val="00A2FF"/>
              </a:buClr>
              <a:buSzPts val="1400"/>
            </a:pPr>
            <a:r>
              <a:rPr lang="fr-FR" sz="1800" dirty="0">
                <a:solidFill>
                  <a:srgbClr val="0075B9"/>
                </a:solidFill>
                <a:effectLst/>
                <a:latin typeface="Arial" panose="020B0604020202020204" pitchFamily="34" charset="0"/>
                <a:ea typeface="Helvetica Neue"/>
                <a:cs typeface="Helvetica Neue"/>
              </a:rPr>
              <a:t>6. Confirmation de la commande</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50B7D0EB-EA3E-FF94-C7A6-3B662F5BD6E3}"/>
              </a:ext>
            </a:extLst>
          </p:cNvPr>
          <p:cNvSpPr txBox="1"/>
          <p:nvPr/>
        </p:nvSpPr>
        <p:spPr>
          <a:xfrm>
            <a:off x="530388" y="728459"/>
            <a:ext cx="11271087" cy="646331"/>
          </a:xfrm>
          <a:prstGeom prst="rect">
            <a:avLst/>
          </a:prstGeom>
          <a:noFill/>
        </p:spPr>
        <p:txBody>
          <a:bodyPr wrap="square">
            <a:spAutoFit/>
          </a:bodyPr>
          <a:lstStyle/>
          <a:p>
            <a:r>
              <a:rPr lang="fr-FR" sz="1800" dirty="0">
                <a:solidFill>
                  <a:srgbClr val="000000"/>
                </a:solidFill>
                <a:effectLst/>
                <a:latin typeface="Arial" panose="020B0604020202020204" pitchFamily="34" charset="0"/>
                <a:ea typeface="Arial Unicode MS"/>
              </a:rPr>
              <a:t>Cette page s’affiche lorsque le paiement s’est bien effectué, nous irons vérifier sur le site de </a:t>
            </a:r>
            <a:r>
              <a:rPr lang="fr-FR" dirty="0" err="1">
                <a:solidFill>
                  <a:srgbClr val="000000"/>
                </a:solidFill>
                <a:latin typeface="Arial" panose="020B0604020202020204" pitchFamily="34" charset="0"/>
                <a:ea typeface="Arial Unicode MS"/>
              </a:rPr>
              <a:t>S</a:t>
            </a:r>
            <a:r>
              <a:rPr lang="fr-FR" sz="1800" dirty="0" err="1">
                <a:solidFill>
                  <a:srgbClr val="000000"/>
                </a:solidFill>
                <a:effectLst/>
                <a:latin typeface="Arial" panose="020B0604020202020204" pitchFamily="34" charset="0"/>
                <a:ea typeface="Arial Unicode MS"/>
              </a:rPr>
              <a:t>tripe</a:t>
            </a:r>
            <a:r>
              <a:rPr lang="fr-FR" sz="1800" dirty="0">
                <a:solidFill>
                  <a:srgbClr val="000000"/>
                </a:solidFill>
                <a:effectLst/>
                <a:latin typeface="Arial" panose="020B0604020202020204" pitchFamily="34" charset="0"/>
                <a:ea typeface="Arial Unicode MS"/>
              </a:rPr>
              <a:t> que les informations correspondent.</a:t>
            </a:r>
            <a:endParaRPr lang="fr-FR" sz="1800" dirty="0">
              <a:effectLst/>
              <a:latin typeface="Helvetica Neue"/>
              <a:ea typeface="Helvetica Neue"/>
              <a:cs typeface="Helvetica Neue"/>
            </a:endParaRPr>
          </a:p>
        </p:txBody>
      </p:sp>
    </p:spTree>
    <p:extLst>
      <p:ext uri="{BB962C8B-B14F-4D97-AF65-F5344CB8AC3E}">
        <p14:creationId xmlns:p14="http://schemas.microsoft.com/office/powerpoint/2010/main" val="414653214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2C5006C-C1BD-52A9-ABB6-9B49EC82CD2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924050" y="2038349"/>
            <a:ext cx="7943850" cy="3552825"/>
          </a:xfrm>
        </p:spPr>
      </p:pic>
      <p:sp>
        <p:nvSpPr>
          <p:cNvPr id="4" name="Espace réservé du numéro de diapositive 3">
            <a:extLst>
              <a:ext uri="{FF2B5EF4-FFF2-40B4-BE49-F238E27FC236}">
                <a16:creationId xmlns:a16="http://schemas.microsoft.com/office/drawing/2014/main" id="{1EA82DF9-0397-5A76-46E9-CF0A5810EE80}"/>
              </a:ext>
            </a:extLst>
          </p:cNvPr>
          <p:cNvSpPr>
            <a:spLocks noGrp="1"/>
          </p:cNvSpPr>
          <p:nvPr>
            <p:ph type="sldNum" sz="quarter" idx="12"/>
          </p:nvPr>
        </p:nvSpPr>
        <p:spPr/>
        <p:txBody>
          <a:bodyPr/>
          <a:lstStyle/>
          <a:p>
            <a:fld id="{55566DE6-6023-4F1B-83B8-5B1409609C05}" type="slidenum">
              <a:rPr lang="fr-FR" smtClean="0"/>
              <a:t>31</a:t>
            </a:fld>
            <a:endParaRPr lang="fr-FR"/>
          </a:p>
        </p:txBody>
      </p:sp>
      <p:sp>
        <p:nvSpPr>
          <p:cNvPr id="8" name="TextBox 13">
            <a:extLst>
              <a:ext uri="{FF2B5EF4-FFF2-40B4-BE49-F238E27FC236}">
                <a16:creationId xmlns:a16="http://schemas.microsoft.com/office/drawing/2014/main" id="{83687F3D-D51A-5F5A-A13A-E6ECD95A188D}"/>
              </a:ext>
            </a:extLst>
          </p:cNvPr>
          <p:cNvSpPr txBox="1"/>
          <p:nvPr/>
        </p:nvSpPr>
        <p:spPr>
          <a:xfrm>
            <a:off x="520864" y="309359"/>
            <a:ext cx="8633528" cy="369332"/>
          </a:xfrm>
          <a:prstGeom prst="rect">
            <a:avLst/>
          </a:prstGeom>
          <a:noFill/>
        </p:spPr>
        <p:txBody>
          <a:bodyPr wrap="square">
            <a:spAutoFit/>
          </a:bodyPr>
          <a:lstStyle/>
          <a:p>
            <a:pPr>
              <a:buClr>
                <a:srgbClr val="00A2FF"/>
              </a:buClr>
              <a:buSzPts val="1400"/>
            </a:pPr>
            <a:r>
              <a:rPr lang="fr-FR" dirty="0">
                <a:solidFill>
                  <a:srgbClr val="0075B9"/>
                </a:solidFill>
                <a:latin typeface="Arial" panose="020B0604020202020204" pitchFamily="34" charset="0"/>
                <a:ea typeface="Helvetica Neue"/>
                <a:cs typeface="Helvetica Neue"/>
              </a:rPr>
              <a:t>7</a:t>
            </a:r>
            <a:r>
              <a:rPr lang="fr-FR" sz="1800" dirty="0">
                <a:solidFill>
                  <a:srgbClr val="0075B9"/>
                </a:solidFill>
                <a:effectLst/>
                <a:latin typeface="Arial" panose="020B0604020202020204" pitchFamily="34" charset="0"/>
                <a:ea typeface="Helvetica Neue"/>
                <a:cs typeface="Helvetica Neue"/>
              </a:rPr>
              <a:t>. Vérification du paiement sur le site </a:t>
            </a:r>
            <a:r>
              <a:rPr lang="fr-FR" sz="1800" dirty="0" err="1">
                <a:solidFill>
                  <a:srgbClr val="0075B9"/>
                </a:solidFill>
                <a:effectLst/>
                <a:latin typeface="Arial" panose="020B0604020202020204" pitchFamily="34" charset="0"/>
                <a:ea typeface="Helvetica Neue"/>
                <a:cs typeface="Helvetica Neue"/>
              </a:rPr>
              <a:t>Stripe</a:t>
            </a:r>
            <a:r>
              <a:rPr lang="fr-FR" sz="1800" dirty="0">
                <a:solidFill>
                  <a:srgbClr val="0075B9"/>
                </a:solidFill>
                <a:effectLst/>
                <a:latin typeface="Arial" panose="020B0604020202020204" pitchFamily="34" charset="0"/>
                <a:ea typeface="Helvetica Neue"/>
                <a:cs typeface="Helvetica Neue"/>
              </a:rPr>
              <a:t>.</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50B7D0EB-EA3E-FF94-C7A6-3B662F5BD6E3}"/>
              </a:ext>
            </a:extLst>
          </p:cNvPr>
          <p:cNvSpPr txBox="1"/>
          <p:nvPr/>
        </p:nvSpPr>
        <p:spPr>
          <a:xfrm>
            <a:off x="530388" y="728459"/>
            <a:ext cx="11271087" cy="646331"/>
          </a:xfrm>
          <a:prstGeom prst="rect">
            <a:avLst/>
          </a:prstGeom>
          <a:noFill/>
        </p:spPr>
        <p:txBody>
          <a:bodyPr wrap="square">
            <a:spAutoFit/>
          </a:bodyPr>
          <a:lstStyle/>
          <a:p>
            <a:r>
              <a:rPr lang="fr-FR" sz="1800" dirty="0">
                <a:solidFill>
                  <a:srgbClr val="000000"/>
                </a:solidFill>
                <a:effectLst/>
                <a:latin typeface="Arial" panose="020B0604020202020204" pitchFamily="34" charset="0"/>
                <a:ea typeface="Helvetica Neue"/>
                <a:cs typeface="Helvetica Neue"/>
              </a:rPr>
              <a:t>Notre vérification montre bien que la ligne de notre commande est d’un montant de 541.90 Euro.</a:t>
            </a:r>
            <a:endParaRPr lang="fr-FR" sz="1800" dirty="0">
              <a:solidFill>
                <a:srgbClr val="000000"/>
              </a:solidFill>
              <a:effectLst/>
              <a:latin typeface="Helvetica Neue"/>
              <a:ea typeface="Helvetica Neue"/>
              <a:cs typeface="Helvetica Neue"/>
            </a:endParaRPr>
          </a:p>
          <a:p>
            <a:r>
              <a:rPr lang="fr-FR" sz="1800" dirty="0">
                <a:solidFill>
                  <a:srgbClr val="000000"/>
                </a:solidFill>
                <a:effectLst/>
                <a:latin typeface="Arial" panose="020B0604020202020204" pitchFamily="34" charset="0"/>
                <a:ea typeface="Helvetica Neue"/>
                <a:cs typeface="Helvetica Neue"/>
              </a:rPr>
              <a:t>Pour voir les détails, il faut cliquer sur la ligne ce qui affiche le détail de la commande. </a:t>
            </a:r>
            <a:endParaRPr lang="fr-FR" sz="18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190581191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E2C5006C-C1BD-52A9-ABB6-9B49EC82CD2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72192" y="2038349"/>
            <a:ext cx="7047565" cy="3552825"/>
          </a:xfrm>
        </p:spPr>
      </p:pic>
      <p:sp>
        <p:nvSpPr>
          <p:cNvPr id="4" name="Espace réservé du numéro de diapositive 3">
            <a:extLst>
              <a:ext uri="{FF2B5EF4-FFF2-40B4-BE49-F238E27FC236}">
                <a16:creationId xmlns:a16="http://schemas.microsoft.com/office/drawing/2014/main" id="{1EA82DF9-0397-5A76-46E9-CF0A5810EE80}"/>
              </a:ext>
            </a:extLst>
          </p:cNvPr>
          <p:cNvSpPr>
            <a:spLocks noGrp="1"/>
          </p:cNvSpPr>
          <p:nvPr>
            <p:ph type="sldNum" sz="quarter" idx="12"/>
          </p:nvPr>
        </p:nvSpPr>
        <p:spPr/>
        <p:txBody>
          <a:bodyPr/>
          <a:lstStyle/>
          <a:p>
            <a:fld id="{55566DE6-6023-4F1B-83B8-5B1409609C05}" type="slidenum">
              <a:rPr lang="fr-FR" smtClean="0"/>
              <a:t>32</a:t>
            </a:fld>
            <a:endParaRPr lang="fr-FR"/>
          </a:p>
        </p:txBody>
      </p:sp>
      <p:sp>
        <p:nvSpPr>
          <p:cNvPr id="8" name="TextBox 13">
            <a:extLst>
              <a:ext uri="{FF2B5EF4-FFF2-40B4-BE49-F238E27FC236}">
                <a16:creationId xmlns:a16="http://schemas.microsoft.com/office/drawing/2014/main" id="{83687F3D-D51A-5F5A-A13A-E6ECD95A188D}"/>
              </a:ext>
            </a:extLst>
          </p:cNvPr>
          <p:cNvSpPr txBox="1"/>
          <p:nvPr/>
        </p:nvSpPr>
        <p:spPr>
          <a:xfrm>
            <a:off x="520864" y="309359"/>
            <a:ext cx="8633528" cy="369332"/>
          </a:xfrm>
          <a:prstGeom prst="rect">
            <a:avLst/>
          </a:prstGeom>
          <a:noFill/>
        </p:spPr>
        <p:txBody>
          <a:bodyPr wrap="square">
            <a:spAutoFit/>
          </a:bodyPr>
          <a:lstStyle/>
          <a:p>
            <a:pPr>
              <a:buClr>
                <a:srgbClr val="00A2FF"/>
              </a:buClr>
              <a:buSzPts val="1400"/>
            </a:pPr>
            <a:r>
              <a:rPr lang="fr-FR" dirty="0">
                <a:solidFill>
                  <a:srgbClr val="0075B9"/>
                </a:solidFill>
                <a:latin typeface="Arial" panose="020B0604020202020204" pitchFamily="34" charset="0"/>
                <a:ea typeface="Helvetica Neue"/>
                <a:cs typeface="Helvetica Neue"/>
              </a:rPr>
              <a:t>8</a:t>
            </a:r>
            <a:r>
              <a:rPr lang="fr-FR" sz="1800" dirty="0">
                <a:solidFill>
                  <a:srgbClr val="0075B9"/>
                </a:solidFill>
                <a:effectLst/>
                <a:latin typeface="Arial" panose="020B0604020202020204" pitchFamily="34" charset="0"/>
                <a:ea typeface="Helvetica Neue"/>
                <a:cs typeface="Helvetica Neue"/>
              </a:rPr>
              <a:t>. Détail de la commande dans </a:t>
            </a:r>
            <a:r>
              <a:rPr lang="fr-FR" sz="1800" dirty="0" err="1">
                <a:solidFill>
                  <a:srgbClr val="0075B9"/>
                </a:solidFill>
                <a:effectLst/>
                <a:latin typeface="Arial" panose="020B0604020202020204" pitchFamily="34" charset="0"/>
                <a:ea typeface="Helvetica Neue"/>
                <a:cs typeface="Helvetica Neue"/>
              </a:rPr>
              <a:t>Stripe</a:t>
            </a:r>
            <a:endParaRPr lang="fr-FR" sz="1800" dirty="0">
              <a:solidFill>
                <a:srgbClr val="000000"/>
              </a:solidFill>
              <a:effectLst/>
              <a:latin typeface="Helvetica Neue"/>
              <a:ea typeface="Helvetica Neue"/>
              <a:cs typeface="Helvetica Neue"/>
            </a:endParaRPr>
          </a:p>
        </p:txBody>
      </p:sp>
      <p:sp>
        <p:nvSpPr>
          <p:cNvPr id="10" name="TextBox 13">
            <a:extLst>
              <a:ext uri="{FF2B5EF4-FFF2-40B4-BE49-F238E27FC236}">
                <a16:creationId xmlns:a16="http://schemas.microsoft.com/office/drawing/2014/main" id="{50B7D0EB-EA3E-FF94-C7A6-3B662F5BD6E3}"/>
              </a:ext>
            </a:extLst>
          </p:cNvPr>
          <p:cNvSpPr txBox="1"/>
          <p:nvPr/>
        </p:nvSpPr>
        <p:spPr>
          <a:xfrm>
            <a:off x="520864" y="735842"/>
            <a:ext cx="11271087" cy="646331"/>
          </a:xfrm>
          <a:prstGeom prst="rect">
            <a:avLst/>
          </a:prstGeom>
          <a:noFill/>
        </p:spPr>
        <p:txBody>
          <a:bodyPr wrap="square">
            <a:spAutoFit/>
          </a:bodyPr>
          <a:lstStyle/>
          <a:p>
            <a:r>
              <a:rPr lang="fr-FR" sz="1800" dirty="0">
                <a:solidFill>
                  <a:srgbClr val="000000"/>
                </a:solidFill>
                <a:effectLst/>
                <a:latin typeface="Arial" panose="020B0604020202020204" pitchFamily="34" charset="0"/>
                <a:ea typeface="Helvetica Neue"/>
                <a:cs typeface="Helvetica Neue"/>
              </a:rPr>
              <a:t>Dans le détail de la commande, nous avons les informations comme le montant, la date de paiement, le nom et le mail du client, et les informations sur les articles achetés. </a:t>
            </a:r>
            <a:endParaRPr lang="fr-FR" sz="18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259601537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3AB5ECA-AEB4-4B7B-9B97-3EB73492ACB9}"/>
              </a:ext>
            </a:extLst>
          </p:cNvPr>
          <p:cNvSpPr/>
          <p:nvPr/>
        </p:nvSpPr>
        <p:spPr>
          <a:xfrm>
            <a:off x="141205" y="3363143"/>
            <a:ext cx="11909607" cy="12003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7200" b="1" dirty="0">
                <a:solidFill>
                  <a:srgbClr val="445467"/>
                </a:solidFill>
                <a:ea typeface="Open Sans" panose="020B0606030504020204" pitchFamily="34" charset="0"/>
                <a:cs typeface="Open Sans" panose="020B0606030504020204" pitchFamily="34" charset="0"/>
              </a:rPr>
              <a:t>Recherche sur site anglophone</a:t>
            </a:r>
          </a:p>
        </p:txBody>
      </p:sp>
      <p:sp>
        <p:nvSpPr>
          <p:cNvPr id="14" name="Oval 13">
            <a:extLst>
              <a:ext uri="{FF2B5EF4-FFF2-40B4-BE49-F238E27FC236}">
                <a16:creationId xmlns:a16="http://schemas.microsoft.com/office/drawing/2014/main" id="{EE2C874E-8536-4F99-BC41-FEBB567707B4}"/>
              </a:ext>
            </a:extLst>
          </p:cNvPr>
          <p:cNvSpPr/>
          <p:nvPr/>
        </p:nvSpPr>
        <p:spPr>
          <a:xfrm>
            <a:off x="5113564" y="1275161"/>
            <a:ext cx="1964872" cy="1964872"/>
          </a:xfrm>
          <a:prstGeom prst="ellipse">
            <a:avLst/>
          </a:pr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Oval 14">
            <a:extLst>
              <a:ext uri="{FF2B5EF4-FFF2-40B4-BE49-F238E27FC236}">
                <a16:creationId xmlns:a16="http://schemas.microsoft.com/office/drawing/2014/main" id="{4BD889C7-FDB1-4787-9CC5-D84D55BC6C5F}"/>
              </a:ext>
            </a:extLst>
          </p:cNvPr>
          <p:cNvSpPr/>
          <p:nvPr/>
        </p:nvSpPr>
        <p:spPr>
          <a:xfrm>
            <a:off x="5258461" y="1481083"/>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600" b="1" dirty="0">
                <a:solidFill>
                  <a:schemeClr val="bg1"/>
                </a:solidFill>
                <a:ea typeface="Open Sans" panose="020B0606030504020204" pitchFamily="34" charset="0"/>
                <a:cs typeface="Open Sans" panose="020B0606030504020204" pitchFamily="34" charset="0"/>
              </a:rPr>
              <a:t>6</a:t>
            </a:r>
            <a:endParaRPr lang="fr-FR" sz="13800" b="1" dirty="0">
              <a:solidFill>
                <a:schemeClr val="bg1"/>
              </a:solidFill>
              <a:ea typeface="Open Sans" panose="020B0606030504020204" pitchFamily="34" charset="0"/>
              <a:cs typeface="Open Sans" panose="020B0606030504020204" pitchFamily="34" charset="0"/>
            </a:endParaRPr>
          </a:p>
        </p:txBody>
      </p:sp>
      <p:sp>
        <p:nvSpPr>
          <p:cNvPr id="7" name="Slide Number Placeholder 17">
            <a:extLst>
              <a:ext uri="{FF2B5EF4-FFF2-40B4-BE49-F238E27FC236}">
                <a16:creationId xmlns:a16="http://schemas.microsoft.com/office/drawing/2014/main" id="{79000E5E-DF60-4E0D-8B2D-E0CF83FAE3DB}"/>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33</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13534102"/>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652D541D-14A5-7BF1-156A-F70B388A61A2}"/>
              </a:ext>
            </a:extLst>
          </p:cNvPr>
          <p:cNvSpPr>
            <a:spLocks noGrp="1"/>
          </p:cNvSpPr>
          <p:nvPr>
            <p:ph type="sldNum" sz="quarter" idx="12"/>
          </p:nvPr>
        </p:nvSpPr>
        <p:spPr/>
        <p:txBody>
          <a:bodyPr/>
          <a:lstStyle/>
          <a:p>
            <a:fld id="{55566DE6-6023-4F1B-83B8-5B1409609C05}" type="slidenum">
              <a:rPr lang="fr-FR" smtClean="0"/>
              <a:t>34</a:t>
            </a:fld>
            <a:endParaRPr lang="fr-FR"/>
          </a:p>
        </p:txBody>
      </p:sp>
      <p:sp>
        <p:nvSpPr>
          <p:cNvPr id="10" name="TextBox 13">
            <a:extLst>
              <a:ext uri="{FF2B5EF4-FFF2-40B4-BE49-F238E27FC236}">
                <a16:creationId xmlns:a16="http://schemas.microsoft.com/office/drawing/2014/main" id="{56129387-DEE7-81E7-CA1F-B50A8A17C2FA}"/>
              </a:ext>
            </a:extLst>
          </p:cNvPr>
          <p:cNvSpPr txBox="1"/>
          <p:nvPr/>
        </p:nvSpPr>
        <p:spPr>
          <a:xfrm>
            <a:off x="530389" y="364367"/>
            <a:ext cx="11271087" cy="6247864"/>
          </a:xfrm>
          <a:prstGeom prst="rect">
            <a:avLst/>
          </a:prstGeom>
          <a:noFill/>
        </p:spPr>
        <p:txBody>
          <a:bodyPr wrap="square">
            <a:spAutoFit/>
          </a:bodyPr>
          <a:lstStyle/>
          <a:p>
            <a:r>
              <a:rPr lang="fr-FR" sz="2000" dirty="0">
                <a:solidFill>
                  <a:srgbClr val="000000"/>
                </a:solidFill>
                <a:effectLst/>
                <a:latin typeface="Helvetica Neue"/>
                <a:ea typeface="Helvetica Neue"/>
                <a:cs typeface="Helvetica Neue"/>
              </a:rPr>
              <a:t> </a:t>
            </a:r>
          </a:p>
          <a:p>
            <a:pPr marL="742950" lvl="1" indent="-285750" fontAlgn="base">
              <a:buFont typeface="+mj-lt"/>
              <a:buAutoNum type="alphaUcPeriod"/>
            </a:pPr>
            <a:r>
              <a:rPr lang="fr-FR" sz="2000" b="1" u="none" strike="noStrike" kern="0" spc="0" dirty="0">
                <a:solidFill>
                  <a:srgbClr val="0075B9"/>
                </a:solidFill>
                <a:effectLst/>
                <a:latin typeface="Arial" panose="020B0604020202020204" pitchFamily="34" charset="0"/>
                <a:ea typeface="Arial Unicode MS"/>
                <a:cs typeface="Arial Unicode MS"/>
              </a:rPr>
              <a:t>Création </a:t>
            </a:r>
            <a:r>
              <a:rPr lang="fr-FR" sz="2000" b="1" u="none" strike="noStrike" kern="0" spc="0" dirty="0" err="1">
                <a:solidFill>
                  <a:srgbClr val="0075B9"/>
                </a:solidFill>
                <a:effectLst/>
                <a:latin typeface="Arial" panose="020B0604020202020204" pitchFamily="34" charset="0"/>
                <a:ea typeface="Arial Unicode MS"/>
                <a:cs typeface="Arial Unicode MS"/>
              </a:rPr>
              <a:t>EasyAdmin</a:t>
            </a:r>
            <a:endParaRPr lang="fr-FR" sz="2000" b="1" u="none" strike="noStrike" kern="0" spc="0" dirty="0">
              <a:solidFill>
                <a:srgbClr val="000000"/>
              </a:solidFill>
              <a:effectLst/>
              <a:latin typeface="Helvetica Neue"/>
              <a:ea typeface="Arial Unicode MS"/>
              <a:cs typeface="Arial Unicode MS"/>
            </a:endParaRPr>
          </a:p>
          <a:p>
            <a:r>
              <a:rPr lang="fr-FR" sz="2000" dirty="0">
                <a:solidFill>
                  <a:srgbClr val="000000"/>
                </a:solidFill>
                <a:effectLst/>
                <a:latin typeface="Arial" panose="020B0604020202020204" pitchFamily="34" charset="0"/>
                <a:ea typeface="Helvetica Neue"/>
                <a:cs typeface="Helvetica Neue"/>
              </a:rPr>
              <a:t> </a:t>
            </a:r>
            <a:endParaRPr lang="fr-FR" sz="2000" dirty="0">
              <a:solidFill>
                <a:srgbClr val="000000"/>
              </a:solidFill>
              <a:effectLst/>
              <a:latin typeface="Helvetica Neue"/>
              <a:ea typeface="Helvetica Neue"/>
              <a:cs typeface="Helvetica Neue"/>
            </a:endParaRPr>
          </a:p>
          <a:p>
            <a:r>
              <a:rPr lang="fr-FR" sz="2000" dirty="0">
                <a:solidFill>
                  <a:srgbClr val="000000"/>
                </a:solidFill>
                <a:effectLst/>
                <a:latin typeface="Arial" panose="020B0604020202020204" pitchFamily="34" charset="0"/>
                <a:ea typeface="Helvetica Neue"/>
                <a:cs typeface="Helvetica Neue"/>
              </a:rPr>
              <a:t>Pour ce projet, j’ai du comprendre et faire des recherches sur la mise en place du module </a:t>
            </a:r>
            <a:r>
              <a:rPr lang="fr-FR" sz="2000" dirty="0" err="1">
                <a:solidFill>
                  <a:srgbClr val="000000"/>
                </a:solidFill>
                <a:effectLst/>
                <a:latin typeface="Arial" panose="020B0604020202020204" pitchFamily="34" charset="0"/>
                <a:ea typeface="Helvetica Neue"/>
                <a:cs typeface="Helvetica Neue"/>
              </a:rPr>
              <a:t>EasyAdmin</a:t>
            </a:r>
            <a:endParaRPr lang="fr-FR" sz="2000" dirty="0">
              <a:solidFill>
                <a:srgbClr val="000000"/>
              </a:solidFill>
              <a:effectLst/>
              <a:latin typeface="Helvetica Neue"/>
              <a:ea typeface="Helvetica Neue"/>
              <a:cs typeface="Helvetica Neue"/>
            </a:endParaRPr>
          </a:p>
          <a:p>
            <a:r>
              <a:rPr lang="fr-FR" sz="2000" dirty="0">
                <a:solidFill>
                  <a:srgbClr val="000000"/>
                </a:solidFill>
                <a:effectLst/>
                <a:latin typeface="Arial" panose="020B0604020202020204" pitchFamily="34" charset="0"/>
                <a:ea typeface="Helvetica Neue"/>
                <a:cs typeface="Helvetica Neue"/>
              </a:rPr>
              <a:t> </a:t>
            </a:r>
            <a:endParaRPr lang="fr-FR" sz="2000" dirty="0">
              <a:solidFill>
                <a:srgbClr val="000000"/>
              </a:solidFill>
              <a:effectLst/>
              <a:latin typeface="Helvetica Neue"/>
              <a:ea typeface="Helvetica Neue"/>
              <a:cs typeface="Helvetica Neue"/>
            </a:endParaRPr>
          </a:p>
          <a:p>
            <a:pPr lvl="0">
              <a:buClr>
                <a:srgbClr val="00A2FF"/>
              </a:buClr>
              <a:buSzPts val="1400"/>
            </a:pPr>
            <a:r>
              <a:rPr lang="fr-FR" sz="2000" dirty="0">
                <a:solidFill>
                  <a:srgbClr val="0075B9"/>
                </a:solidFill>
                <a:effectLst/>
                <a:latin typeface="Arial" panose="020B0604020202020204" pitchFamily="34" charset="0"/>
                <a:ea typeface="Helvetica Neue"/>
                <a:cs typeface="Helvetica Neue"/>
              </a:rPr>
              <a:t>1. Installation</a:t>
            </a:r>
          </a:p>
          <a:p>
            <a:pPr lvl="0">
              <a:buClr>
                <a:srgbClr val="00A2FF"/>
              </a:buClr>
              <a:buSzPts val="1400"/>
            </a:pPr>
            <a:endParaRPr lang="fr-FR" sz="2000" dirty="0">
              <a:solidFill>
                <a:srgbClr val="0075B9"/>
              </a:solidFill>
              <a:effectLst/>
              <a:latin typeface="Arial" panose="020B0604020202020204" pitchFamily="34" charset="0"/>
              <a:ea typeface="Helvetica Neue"/>
              <a:cs typeface="Helvetica Neue"/>
            </a:endParaRPr>
          </a:p>
          <a:p>
            <a:r>
              <a:rPr lang="fr-FR" sz="2000" dirty="0">
                <a:solidFill>
                  <a:srgbClr val="000000"/>
                </a:solidFill>
                <a:effectLst/>
                <a:latin typeface="Arial" panose="020B0604020202020204" pitchFamily="34" charset="0"/>
                <a:ea typeface="Helvetica Neue"/>
                <a:cs typeface="Helvetica Neue"/>
              </a:rPr>
              <a:t>Pour installer </a:t>
            </a:r>
            <a:r>
              <a:rPr lang="fr-FR" sz="2000" dirty="0" err="1">
                <a:solidFill>
                  <a:srgbClr val="000000"/>
                </a:solidFill>
                <a:effectLst/>
                <a:latin typeface="Arial" panose="020B0604020202020204" pitchFamily="34" charset="0"/>
                <a:ea typeface="Helvetica Neue"/>
                <a:cs typeface="Helvetica Neue"/>
              </a:rPr>
              <a:t>EasyAdmin</a:t>
            </a:r>
            <a:r>
              <a:rPr lang="fr-FR" sz="2000" dirty="0">
                <a:solidFill>
                  <a:srgbClr val="000000"/>
                </a:solidFill>
                <a:effectLst/>
                <a:latin typeface="Arial" panose="020B0604020202020204" pitchFamily="34" charset="0"/>
                <a:ea typeface="Helvetica Neue"/>
                <a:cs typeface="Helvetica Neue"/>
              </a:rPr>
              <a:t>, il faut lancer la ligne de commande :</a:t>
            </a:r>
            <a:endParaRPr lang="fr-FR" sz="2000" dirty="0">
              <a:solidFill>
                <a:srgbClr val="000000"/>
              </a:solidFill>
              <a:effectLst/>
              <a:latin typeface="Helvetica Neue"/>
              <a:ea typeface="Helvetica Neue"/>
              <a:cs typeface="Helvetica Neue"/>
            </a:endParaRPr>
          </a:p>
          <a:p>
            <a:pPr marL="678815"/>
            <a:r>
              <a:rPr lang="fr-FR" sz="2000" dirty="0" err="1">
                <a:solidFill>
                  <a:srgbClr val="000000"/>
                </a:solidFill>
                <a:effectLst/>
                <a:latin typeface="Arial" panose="020B0604020202020204" pitchFamily="34" charset="0"/>
                <a:ea typeface="Helvetica Neue"/>
                <a:cs typeface="Helvetica Neue"/>
              </a:rPr>
              <a:t>php</a:t>
            </a:r>
            <a:r>
              <a:rPr lang="fr-FR" sz="2000" dirty="0">
                <a:solidFill>
                  <a:srgbClr val="000000"/>
                </a:solidFill>
                <a:effectLst/>
                <a:latin typeface="Arial" panose="020B0604020202020204" pitchFamily="34" charset="0"/>
                <a:ea typeface="Helvetica Neue"/>
                <a:cs typeface="Helvetica Neue"/>
              </a:rPr>
              <a:t> bin/console </a:t>
            </a:r>
            <a:r>
              <a:rPr lang="fr-FR" sz="2000" dirty="0" err="1">
                <a:solidFill>
                  <a:srgbClr val="000000"/>
                </a:solidFill>
                <a:effectLst/>
                <a:latin typeface="Arial" panose="020B0604020202020204" pitchFamily="34" charset="0"/>
                <a:ea typeface="Helvetica Neue"/>
                <a:cs typeface="Helvetica Neue"/>
              </a:rPr>
              <a:t>make:admin:dashboard</a:t>
            </a:r>
            <a:endParaRPr lang="fr-FR" sz="2000" dirty="0">
              <a:solidFill>
                <a:srgbClr val="000000"/>
              </a:solidFill>
              <a:effectLst/>
              <a:latin typeface="Helvetica Neue"/>
              <a:ea typeface="Helvetica Neue"/>
              <a:cs typeface="Helvetica Neue"/>
            </a:endParaRPr>
          </a:p>
          <a:p>
            <a:pPr marL="678815"/>
            <a:r>
              <a:rPr lang="fr-FR" sz="2000" dirty="0">
                <a:solidFill>
                  <a:srgbClr val="0075B9"/>
                </a:solidFill>
                <a:effectLst/>
                <a:latin typeface="Arial" panose="020B0604020202020204" pitchFamily="34" charset="0"/>
                <a:ea typeface="Helvetica Neue"/>
                <a:cs typeface="Helvetica Neue"/>
              </a:rPr>
              <a:t> </a:t>
            </a:r>
            <a:endParaRPr lang="fr-FR" sz="2000" dirty="0">
              <a:solidFill>
                <a:srgbClr val="000000"/>
              </a:solidFill>
              <a:effectLst/>
              <a:latin typeface="Helvetica Neue"/>
              <a:ea typeface="Helvetica Neue"/>
              <a:cs typeface="Helvetica Neue"/>
            </a:endParaRPr>
          </a:p>
          <a:p>
            <a:pPr lvl="0">
              <a:buClr>
                <a:srgbClr val="00A2FF"/>
              </a:buClr>
              <a:buSzPts val="1400"/>
            </a:pPr>
            <a:r>
              <a:rPr lang="fr-FR" sz="2000" dirty="0">
                <a:solidFill>
                  <a:srgbClr val="0075B9"/>
                </a:solidFill>
                <a:effectLst/>
                <a:latin typeface="Arial" panose="020B0604020202020204" pitchFamily="34" charset="0"/>
                <a:ea typeface="Helvetica Neue"/>
                <a:cs typeface="Helvetica Neue"/>
              </a:rPr>
              <a:t>2. Configuration du </a:t>
            </a:r>
            <a:r>
              <a:rPr lang="fr-FR" sz="2000" dirty="0" err="1">
                <a:solidFill>
                  <a:srgbClr val="0075B9"/>
                </a:solidFill>
                <a:effectLst/>
                <a:latin typeface="Arial" panose="020B0604020202020204" pitchFamily="34" charset="0"/>
                <a:ea typeface="Helvetica Neue"/>
                <a:cs typeface="Helvetica Neue"/>
              </a:rPr>
              <a:t>dashboard</a:t>
            </a:r>
            <a:endParaRPr lang="fr-FR" sz="2000" dirty="0">
              <a:solidFill>
                <a:srgbClr val="000000"/>
              </a:solidFill>
              <a:effectLst/>
              <a:latin typeface="Helvetica Neue"/>
              <a:ea typeface="Helvetica Neue"/>
              <a:cs typeface="Helvetica Neue"/>
            </a:endParaRPr>
          </a:p>
          <a:p>
            <a:r>
              <a:rPr lang="fr-FR" sz="2000" dirty="0">
                <a:solidFill>
                  <a:srgbClr val="0075B9"/>
                </a:solidFill>
                <a:effectLst/>
                <a:latin typeface="Arial" panose="020B0604020202020204" pitchFamily="34" charset="0"/>
                <a:ea typeface="Helvetica Neue"/>
                <a:cs typeface="Helvetica Neue"/>
              </a:rPr>
              <a:t> </a:t>
            </a:r>
            <a:endParaRPr lang="fr-FR" sz="2000" dirty="0">
              <a:solidFill>
                <a:srgbClr val="000000"/>
              </a:solidFill>
              <a:effectLst/>
              <a:latin typeface="Helvetica Neue"/>
              <a:ea typeface="Helvetica Neue"/>
              <a:cs typeface="Helvetica Neue"/>
            </a:endParaRPr>
          </a:p>
          <a:p>
            <a:r>
              <a:rPr lang="fr-FR" sz="2000" dirty="0">
                <a:solidFill>
                  <a:srgbClr val="000000"/>
                </a:solidFill>
                <a:effectLst/>
                <a:latin typeface="Arial" panose="020B0604020202020204" pitchFamily="34" charset="0"/>
                <a:ea typeface="Helvetica Neue"/>
                <a:cs typeface="Helvetica Neue"/>
              </a:rPr>
              <a:t>Dans mon projet j’ai appelé ce fichier </a:t>
            </a:r>
            <a:r>
              <a:rPr lang="fr-FR" sz="2000" dirty="0" err="1">
                <a:solidFill>
                  <a:srgbClr val="000000"/>
                </a:solidFill>
                <a:effectLst/>
                <a:latin typeface="Arial" panose="020B0604020202020204" pitchFamily="34" charset="0"/>
                <a:ea typeface="Helvetica Neue"/>
                <a:cs typeface="Helvetica Neue"/>
              </a:rPr>
              <a:t>DashboardController.php</a:t>
            </a:r>
            <a:endParaRPr lang="fr-FR" sz="2000" dirty="0">
              <a:solidFill>
                <a:srgbClr val="000000"/>
              </a:solidFill>
              <a:effectLst/>
              <a:latin typeface="Helvetica Neue"/>
              <a:ea typeface="Helvetica Neue"/>
              <a:cs typeface="Helvetica Neue"/>
            </a:endParaRPr>
          </a:p>
          <a:p>
            <a:r>
              <a:rPr lang="fr-FR" sz="2000" dirty="0">
                <a:solidFill>
                  <a:srgbClr val="000000"/>
                </a:solidFill>
                <a:effectLst/>
                <a:latin typeface="Arial" panose="020B0604020202020204" pitchFamily="34" charset="0"/>
                <a:ea typeface="Helvetica Neue"/>
                <a:cs typeface="Helvetica Neue"/>
              </a:rPr>
              <a:t>Dans les prochaines diaporama, nous montrons un exemple pour comprendre comment on doit configurer le </a:t>
            </a:r>
            <a:r>
              <a:rPr lang="fr-FR" sz="2000" dirty="0" err="1">
                <a:solidFill>
                  <a:srgbClr val="000000"/>
                </a:solidFill>
                <a:effectLst/>
                <a:latin typeface="Arial" panose="020B0604020202020204" pitchFamily="34" charset="0"/>
                <a:ea typeface="Helvetica Neue"/>
                <a:cs typeface="Helvetica Neue"/>
              </a:rPr>
              <a:t>dashboard</a:t>
            </a:r>
            <a:r>
              <a:rPr lang="fr-FR" sz="2000" dirty="0">
                <a:solidFill>
                  <a:srgbClr val="000000"/>
                </a:solidFill>
                <a:latin typeface="Arial" panose="020B0604020202020204" pitchFamily="34" charset="0"/>
                <a:ea typeface="Helvetica Neue"/>
                <a:cs typeface="Helvetica Neue"/>
              </a:rPr>
              <a:t>.</a:t>
            </a:r>
            <a:r>
              <a:rPr lang="fr-FR" sz="2000" dirty="0">
                <a:solidFill>
                  <a:srgbClr val="000000"/>
                </a:solidFill>
                <a:effectLst/>
                <a:latin typeface="Arial" panose="020B0604020202020204" pitchFamily="34" charset="0"/>
                <a:ea typeface="Helvetica Neue"/>
                <a:cs typeface="Helvetica Neue"/>
              </a:rPr>
              <a:t> </a:t>
            </a:r>
            <a:endParaRPr lang="fr-FR" sz="2000" dirty="0">
              <a:solidFill>
                <a:srgbClr val="000000"/>
              </a:solidFill>
              <a:effectLst/>
              <a:latin typeface="Helvetica Neue"/>
              <a:ea typeface="Helvetica Neue"/>
              <a:cs typeface="Helvetica Neue"/>
            </a:endParaRPr>
          </a:p>
          <a:p>
            <a:r>
              <a:rPr lang="fr-FR" sz="2000" dirty="0">
                <a:solidFill>
                  <a:srgbClr val="0075B9"/>
                </a:solidFill>
                <a:effectLst/>
                <a:latin typeface="Arial" panose="020B0604020202020204" pitchFamily="34" charset="0"/>
                <a:ea typeface="Helvetica Neue"/>
                <a:cs typeface="Helvetica Neue"/>
              </a:rPr>
              <a:t> </a:t>
            </a:r>
            <a:endParaRPr lang="fr-FR" sz="2000" dirty="0">
              <a:solidFill>
                <a:srgbClr val="000000"/>
              </a:solidFill>
              <a:effectLst/>
              <a:latin typeface="Helvetica Neue"/>
              <a:ea typeface="Helvetica Neue"/>
              <a:cs typeface="Helvetica Neue"/>
            </a:endParaRPr>
          </a:p>
          <a:p>
            <a:endParaRPr lang="fr-FR" sz="2000" dirty="0">
              <a:solidFill>
                <a:srgbClr val="0075B9"/>
              </a:solidFill>
              <a:latin typeface="Arial" panose="020B0604020202020204" pitchFamily="34" charset="0"/>
              <a:ea typeface="Helvetica Neue"/>
              <a:cs typeface="Helvetica Neue"/>
            </a:endParaRPr>
          </a:p>
          <a:p>
            <a:endParaRPr lang="fr-FR" sz="2000" dirty="0">
              <a:solidFill>
                <a:srgbClr val="0075B9"/>
              </a:solidFill>
              <a:effectLst/>
              <a:latin typeface="Arial" panose="020B0604020202020204" pitchFamily="34" charset="0"/>
              <a:ea typeface="Helvetica Neue"/>
              <a:cs typeface="Helvetica Neue"/>
            </a:endParaRPr>
          </a:p>
          <a:p>
            <a:endParaRPr lang="fr-FR" sz="20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31529559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652D541D-14A5-7BF1-156A-F70B388A61A2}"/>
              </a:ext>
            </a:extLst>
          </p:cNvPr>
          <p:cNvSpPr>
            <a:spLocks noGrp="1"/>
          </p:cNvSpPr>
          <p:nvPr>
            <p:ph type="sldNum" sz="quarter" idx="12"/>
          </p:nvPr>
        </p:nvSpPr>
        <p:spPr/>
        <p:txBody>
          <a:bodyPr/>
          <a:lstStyle/>
          <a:p>
            <a:fld id="{55566DE6-6023-4F1B-83B8-5B1409609C05}" type="slidenum">
              <a:rPr lang="fr-FR" smtClean="0"/>
              <a:t>35</a:t>
            </a:fld>
            <a:endParaRPr lang="fr-FR"/>
          </a:p>
        </p:txBody>
      </p:sp>
      <p:sp>
        <p:nvSpPr>
          <p:cNvPr id="10" name="TextBox 13">
            <a:extLst>
              <a:ext uri="{FF2B5EF4-FFF2-40B4-BE49-F238E27FC236}">
                <a16:creationId xmlns:a16="http://schemas.microsoft.com/office/drawing/2014/main" id="{56129387-DEE7-81E7-CA1F-B50A8A17C2FA}"/>
              </a:ext>
            </a:extLst>
          </p:cNvPr>
          <p:cNvSpPr txBox="1"/>
          <p:nvPr/>
        </p:nvSpPr>
        <p:spPr>
          <a:xfrm>
            <a:off x="530389" y="364367"/>
            <a:ext cx="11271087" cy="6047809"/>
          </a:xfrm>
          <a:prstGeom prst="rect">
            <a:avLst/>
          </a:prstGeom>
          <a:noFill/>
        </p:spPr>
        <p:txBody>
          <a:bodyPr wrap="square">
            <a:spAutoFit/>
          </a:bodyPr>
          <a:lstStyle/>
          <a:p>
            <a:r>
              <a:rPr lang="fr-FR" sz="1800" dirty="0">
                <a:solidFill>
                  <a:schemeClr val="bg1"/>
                </a:solidFill>
                <a:effectLst/>
                <a:latin typeface="Arial" panose="020B0604020202020204" pitchFamily="34" charset="0"/>
                <a:ea typeface="Helvetica Neue"/>
                <a:cs typeface="Helvetica Neue"/>
              </a:rPr>
              <a:t>Contenu du fichier </a:t>
            </a:r>
            <a:r>
              <a:rPr lang="fr-FR" sz="1800" dirty="0" err="1">
                <a:solidFill>
                  <a:schemeClr val="bg1"/>
                </a:solidFill>
                <a:effectLst/>
                <a:latin typeface="Arial" panose="020B0604020202020204" pitchFamily="34" charset="0"/>
                <a:ea typeface="Helvetica Neue"/>
                <a:cs typeface="Helvetica Neue"/>
              </a:rPr>
              <a:t>DashboardController.php</a:t>
            </a:r>
            <a:r>
              <a:rPr lang="fr-FR" sz="1800" dirty="0">
                <a:solidFill>
                  <a:schemeClr val="bg1"/>
                </a:solidFill>
                <a:effectLst/>
                <a:latin typeface="Arial" panose="020B0604020202020204" pitchFamily="34" charset="0"/>
                <a:ea typeface="Helvetica Neue"/>
                <a:cs typeface="Helvetica Neue"/>
              </a:rPr>
              <a:t> : </a:t>
            </a:r>
            <a:endParaRPr lang="fr-FR" sz="1800" dirty="0">
              <a:solidFill>
                <a:schemeClr val="bg1"/>
              </a:solidFill>
              <a:effectLst/>
              <a:latin typeface="Helvetica Neue"/>
              <a:ea typeface="Helvetica Neue"/>
              <a:cs typeface="Helvetica Neue"/>
            </a:endParaRPr>
          </a:p>
          <a:p>
            <a:endParaRPr lang="fr-FR" sz="1800" dirty="0">
              <a:solidFill>
                <a:srgbClr val="569CD6"/>
              </a:solidFill>
              <a:effectLst/>
              <a:latin typeface="Consolas" panose="020B0609020204030204" pitchFamily="49" charset="0"/>
              <a:ea typeface="Times New Roman" panose="02020603050405020304" pitchFamily="18" charset="0"/>
            </a:endParaRPr>
          </a:p>
          <a:p>
            <a:r>
              <a:rPr lang="fr-FR" sz="1800" dirty="0">
                <a:solidFill>
                  <a:srgbClr val="569CD6"/>
                </a:solidFill>
                <a:effectLst/>
                <a:latin typeface="Consolas" panose="020B0609020204030204" pitchFamily="49" charset="0"/>
                <a:ea typeface="Times New Roman" panose="02020603050405020304" pitchFamily="18" charset="0"/>
              </a:rPr>
              <a:t>&lt;?</a:t>
            </a:r>
            <a:r>
              <a:rPr lang="fr-FR" sz="1800" dirty="0" err="1">
                <a:solidFill>
                  <a:srgbClr val="569CD6"/>
                </a:solidFill>
                <a:effectLst/>
                <a:latin typeface="Consolas" panose="020B0609020204030204" pitchFamily="49" charset="0"/>
                <a:ea typeface="Times New Roman" panose="02020603050405020304" pitchFamily="18" charset="0"/>
              </a:rPr>
              <a:t>php</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err="1">
                <a:solidFill>
                  <a:srgbClr val="569CD6"/>
                </a:solidFill>
                <a:effectLst/>
                <a:latin typeface="Consolas" panose="020B0609020204030204" pitchFamily="49" charset="0"/>
                <a:ea typeface="Times New Roman" panose="02020603050405020304" pitchFamily="18" charset="0"/>
              </a:rPr>
              <a:t>namespace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4EC9B0"/>
                </a:solidFill>
                <a:effectLst/>
                <a:latin typeface="Consolas" panose="020B0609020204030204" pitchFamily="49" charset="0"/>
                <a:ea typeface="Times New Roman" panose="02020603050405020304" pitchFamily="18" charset="0"/>
              </a:rPr>
              <a:t>App\Controller\Admin</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\Config\</a:t>
            </a:r>
            <a:r>
              <a:rPr lang="fr-FR" sz="1800" dirty="0">
                <a:solidFill>
                  <a:srgbClr val="4EC9B0"/>
                </a:solidFill>
                <a:effectLst/>
                <a:latin typeface="Consolas" panose="020B0609020204030204" pitchFamily="49" charset="0"/>
                <a:ea typeface="Times New Roman" panose="02020603050405020304" pitchFamily="18" charset="0"/>
              </a:rPr>
              <a:t>Dashboard</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use</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4D4D4"/>
                </a:solidFill>
                <a:effectLst/>
                <a:latin typeface="Consolas" panose="020B0609020204030204" pitchFamily="49" charset="0"/>
                <a:ea typeface="Times New Roman" panose="02020603050405020304" pitchFamily="18" charset="0"/>
              </a:rPr>
              <a:t>EasyCorp</a:t>
            </a:r>
            <a:r>
              <a:rPr lang="fr-FR" sz="1800" dirty="0">
                <a:solidFill>
                  <a:srgbClr val="D4D4D4"/>
                </a:solidFill>
                <a:effectLst/>
                <a:latin typeface="Consolas" panose="020B0609020204030204" pitchFamily="49" charset="0"/>
                <a:ea typeface="Times New Roman" panose="02020603050405020304" pitchFamily="18" charset="0"/>
              </a:rPr>
              <a:t>\Bundle\</a:t>
            </a:r>
            <a:r>
              <a:rPr lang="fr-FR" sz="1800" dirty="0" err="1">
                <a:solidFill>
                  <a:srgbClr val="D4D4D4"/>
                </a:solidFill>
                <a:effectLst/>
                <a:latin typeface="Consolas" panose="020B0609020204030204" pitchFamily="49" charset="0"/>
                <a:ea typeface="Times New Roman" panose="02020603050405020304" pitchFamily="18" charset="0"/>
              </a:rPr>
              <a:t>EasyAdminBundle</a:t>
            </a:r>
            <a:r>
              <a:rPr lang="fr-FR" sz="1800" dirty="0">
                <a:solidFill>
                  <a:srgbClr val="D4D4D4"/>
                </a:solidFill>
                <a:effectLst/>
                <a:latin typeface="Consolas" panose="020B0609020204030204" pitchFamily="49" charset="0"/>
                <a:ea typeface="Times New Roman" panose="02020603050405020304" pitchFamily="18" charset="0"/>
              </a:rPr>
              <a:t>\Controller\</a:t>
            </a:r>
            <a:r>
              <a:rPr lang="fr-FR" sz="1800" dirty="0" err="1">
                <a:solidFill>
                  <a:srgbClr val="4EC9B0"/>
                </a:solidFill>
                <a:effectLst/>
                <a:latin typeface="Consolas" panose="020B0609020204030204" pitchFamily="49" charset="0"/>
                <a:ea typeface="Times New Roman" panose="02020603050405020304" pitchFamily="18" charset="0"/>
              </a:rPr>
              <a:t>AbstractDashboardController</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class</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DashboardController</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extends</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AbstractDashboardController</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569CD6"/>
                </a:solidFill>
                <a:effectLst/>
                <a:latin typeface="Consolas" panose="020B0609020204030204" pitchFamily="49" charset="0"/>
                <a:ea typeface="Times New Roman" panose="02020603050405020304" pitchFamily="18" charset="0"/>
              </a:rPr>
              <a:t>public</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function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CDCAA"/>
                </a:solidFill>
                <a:effectLst/>
                <a:latin typeface="Consolas" panose="020B0609020204030204" pitchFamily="49" charset="0"/>
                <a:ea typeface="Times New Roman" panose="02020603050405020304" pitchFamily="18" charset="0"/>
              </a:rPr>
              <a:t>configureDashboard</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4EC9B0"/>
                </a:solidFill>
                <a:effectLst/>
                <a:latin typeface="Consolas" panose="020B0609020204030204" pitchFamily="49" charset="0"/>
                <a:ea typeface="Times New Roman" panose="02020603050405020304" pitchFamily="18" charset="0"/>
              </a:rPr>
              <a:t>Dashboard</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586C0"/>
                </a:solidFill>
                <a:effectLst/>
                <a:latin typeface="Consolas" panose="020B0609020204030204" pitchFamily="49" charset="0"/>
                <a:ea typeface="Times New Roman" panose="02020603050405020304" pitchFamily="18" charset="0"/>
              </a:rPr>
              <a:t>return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4EC9B0"/>
                </a:solidFill>
                <a:effectLst/>
                <a:latin typeface="Consolas" panose="020B0609020204030204" pitchFamily="49" charset="0"/>
                <a:ea typeface="Times New Roman" panose="02020603050405020304" pitchFamily="18" charset="0"/>
              </a:rPr>
              <a:t>Dashboard</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DCDCAA"/>
                </a:solidFill>
                <a:effectLst/>
                <a:latin typeface="Consolas" panose="020B0609020204030204" pitchFamily="49" charset="0"/>
                <a:ea typeface="Times New Roman" panose="02020603050405020304" pitchFamily="18" charset="0"/>
              </a:rPr>
              <a:t>new</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the </a:t>
            </a:r>
            <a:r>
              <a:rPr lang="fr-FR" sz="1800" dirty="0" err="1">
                <a:solidFill>
                  <a:srgbClr val="6A9955"/>
                </a:solidFill>
                <a:effectLst/>
                <a:latin typeface="Consolas" panose="020B0609020204030204" pitchFamily="49" charset="0"/>
                <a:ea typeface="Times New Roman" panose="02020603050405020304" pitchFamily="18" charset="0"/>
              </a:rPr>
              <a:t>name</a:t>
            </a:r>
            <a:r>
              <a:rPr lang="fr-FR" sz="1800" dirty="0">
                <a:solidFill>
                  <a:srgbClr val="6A9955"/>
                </a:solidFill>
                <a:effectLst/>
                <a:latin typeface="Consolas" panose="020B0609020204030204" pitchFamily="49" charset="0"/>
                <a:ea typeface="Times New Roman" panose="02020603050405020304" pitchFamily="18" charset="0"/>
              </a:rPr>
              <a:t> visible to end </a:t>
            </a:r>
            <a:r>
              <a:rPr lang="fr-FR" sz="1800" dirty="0" err="1">
                <a:solidFill>
                  <a:srgbClr val="6A9955"/>
                </a:solidFill>
                <a:effectLst/>
                <a:latin typeface="Consolas" panose="020B0609020204030204" pitchFamily="49" charset="0"/>
                <a:ea typeface="Times New Roman" panose="02020603050405020304" pitchFamily="18" charset="0"/>
              </a:rPr>
              <a:t>users</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-&gt;</a:t>
            </a:r>
            <a:r>
              <a:rPr lang="fr-FR" sz="1800" dirty="0" err="1">
                <a:solidFill>
                  <a:srgbClr val="DCDCAA"/>
                </a:solidFill>
                <a:effectLst/>
                <a:latin typeface="Consolas" panose="020B0609020204030204" pitchFamily="49" charset="0"/>
                <a:ea typeface="Times New Roman" panose="02020603050405020304" pitchFamily="18" charset="0"/>
              </a:rPr>
              <a:t>setTitle</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'ACME Corp.'</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you</a:t>
            </a:r>
            <a:r>
              <a:rPr lang="fr-FR" sz="1800" dirty="0">
                <a:solidFill>
                  <a:srgbClr val="6A9955"/>
                </a:solidFill>
                <a:effectLst/>
                <a:latin typeface="Consolas" panose="020B0609020204030204" pitchFamily="49" charset="0"/>
                <a:ea typeface="Times New Roman" panose="02020603050405020304" pitchFamily="18" charset="0"/>
              </a:rPr>
              <a:t> can </a:t>
            </a:r>
            <a:r>
              <a:rPr lang="fr-FR" sz="1800" dirty="0" err="1">
                <a:solidFill>
                  <a:srgbClr val="6A9955"/>
                </a:solidFill>
                <a:effectLst/>
                <a:latin typeface="Consolas" panose="020B0609020204030204" pitchFamily="49" charset="0"/>
                <a:ea typeface="Times New Roman" panose="02020603050405020304" pitchFamily="18" charset="0"/>
              </a:rPr>
              <a:t>include</a:t>
            </a:r>
            <a:r>
              <a:rPr lang="fr-FR" sz="1800" dirty="0">
                <a:solidFill>
                  <a:srgbClr val="6A9955"/>
                </a:solidFill>
                <a:effectLst/>
                <a:latin typeface="Consolas" panose="020B0609020204030204" pitchFamily="49" charset="0"/>
                <a:ea typeface="Times New Roman" panose="02020603050405020304" pitchFamily="18" charset="0"/>
              </a:rPr>
              <a:t> HTML contents </a:t>
            </a:r>
            <a:r>
              <a:rPr lang="fr-FR" sz="1800" dirty="0" err="1">
                <a:solidFill>
                  <a:srgbClr val="6A9955"/>
                </a:solidFill>
                <a:effectLst/>
                <a:latin typeface="Consolas" panose="020B0609020204030204" pitchFamily="49" charset="0"/>
                <a:ea typeface="Times New Roman" panose="02020603050405020304" pitchFamily="18" charset="0"/>
              </a:rPr>
              <a:t>too</a:t>
            </a:r>
            <a:r>
              <a:rPr lang="fr-FR" sz="1800" dirty="0">
                <a:solidFill>
                  <a:srgbClr val="6A9955"/>
                </a:solidFill>
                <a:effectLst/>
                <a:latin typeface="Consolas" panose="020B0609020204030204" pitchFamily="49" charset="0"/>
                <a:ea typeface="Times New Roman" panose="02020603050405020304" pitchFamily="18" charset="0"/>
              </a:rPr>
              <a:t> (e.g. to </a:t>
            </a:r>
            <a:r>
              <a:rPr lang="fr-FR" sz="1800" dirty="0" err="1">
                <a:solidFill>
                  <a:srgbClr val="6A9955"/>
                </a:solidFill>
                <a:effectLst/>
                <a:latin typeface="Consolas" panose="020B0609020204030204" pitchFamily="49" charset="0"/>
                <a:ea typeface="Times New Roman" panose="02020603050405020304" pitchFamily="18" charset="0"/>
              </a:rPr>
              <a:t>link</a:t>
            </a:r>
            <a:r>
              <a:rPr lang="fr-FR" sz="1800" dirty="0">
                <a:solidFill>
                  <a:srgbClr val="6A9955"/>
                </a:solidFill>
                <a:effectLst/>
                <a:latin typeface="Consolas" panose="020B0609020204030204" pitchFamily="49" charset="0"/>
                <a:ea typeface="Times New Roman" panose="02020603050405020304" pitchFamily="18" charset="0"/>
              </a:rPr>
              <a:t> to an image)</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-&gt;</a:t>
            </a:r>
            <a:r>
              <a:rPr lang="fr-FR" sz="1800" dirty="0" err="1">
                <a:solidFill>
                  <a:srgbClr val="DCDCAA"/>
                </a:solidFill>
                <a:effectLst/>
                <a:latin typeface="Consolas" panose="020B0609020204030204" pitchFamily="49" charset="0"/>
                <a:ea typeface="Times New Roman" panose="02020603050405020304" pitchFamily="18" charset="0"/>
              </a:rPr>
              <a:t>setTitle</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'&lt;</a:t>
            </a:r>
            <a:r>
              <a:rPr lang="fr-FR" sz="1800" dirty="0" err="1">
                <a:solidFill>
                  <a:srgbClr val="CE9178"/>
                </a:solidFill>
                <a:effectLst/>
                <a:latin typeface="Consolas" panose="020B0609020204030204" pitchFamily="49" charset="0"/>
                <a:ea typeface="Times New Roman" panose="02020603050405020304" pitchFamily="18" charset="0"/>
              </a:rPr>
              <a:t>img</a:t>
            </a:r>
            <a:r>
              <a:rPr lang="fr-FR" sz="1800" dirty="0">
                <a:solidFill>
                  <a:srgbClr val="CE9178"/>
                </a:solidFill>
                <a:effectLst/>
                <a:latin typeface="Consolas" panose="020B0609020204030204" pitchFamily="49" charset="0"/>
                <a:ea typeface="Times New Roman" panose="02020603050405020304" pitchFamily="18" charset="0"/>
              </a:rPr>
              <a:t> src="..."&gt; ACME &lt;</a:t>
            </a:r>
            <a:r>
              <a:rPr lang="fr-FR" sz="1800" dirty="0" err="1">
                <a:solidFill>
                  <a:srgbClr val="CE9178"/>
                </a:solidFill>
                <a:effectLst/>
                <a:latin typeface="Consolas" panose="020B0609020204030204" pitchFamily="49" charset="0"/>
                <a:ea typeface="Times New Roman" panose="02020603050405020304" pitchFamily="18" charset="0"/>
              </a:rPr>
              <a:t>span</a:t>
            </a:r>
            <a:r>
              <a:rPr lang="fr-FR" sz="1800" dirty="0">
                <a:solidFill>
                  <a:srgbClr val="CE9178"/>
                </a:solidFill>
                <a:effectLst/>
                <a:latin typeface="Consolas" panose="020B0609020204030204" pitchFamily="49" charset="0"/>
                <a:ea typeface="Times New Roman" panose="02020603050405020304" pitchFamily="18" charset="0"/>
              </a:rPr>
              <a:t> class="</a:t>
            </a:r>
            <a:r>
              <a:rPr lang="fr-FR" sz="1800" dirty="0" err="1">
                <a:solidFill>
                  <a:srgbClr val="CE9178"/>
                </a:solidFill>
                <a:effectLst/>
                <a:latin typeface="Consolas" panose="020B0609020204030204" pitchFamily="49" charset="0"/>
                <a:ea typeface="Times New Roman" panose="02020603050405020304" pitchFamily="18" charset="0"/>
              </a:rPr>
              <a:t>text-small</a:t>
            </a:r>
            <a:r>
              <a:rPr lang="fr-FR" sz="1800" dirty="0">
                <a:solidFill>
                  <a:srgbClr val="CE9178"/>
                </a:solidFill>
                <a:effectLst/>
                <a:latin typeface="Consolas" panose="020B0609020204030204" pitchFamily="49" charset="0"/>
                <a:ea typeface="Times New Roman" panose="02020603050405020304" pitchFamily="18" charset="0"/>
              </a:rPr>
              <a:t>"&gt;Corp.&lt;/</a:t>
            </a:r>
            <a:r>
              <a:rPr lang="fr-FR" sz="1800" dirty="0" err="1">
                <a:solidFill>
                  <a:srgbClr val="CE9178"/>
                </a:solidFill>
                <a:effectLst/>
                <a:latin typeface="Consolas" panose="020B0609020204030204" pitchFamily="49" charset="0"/>
                <a:ea typeface="Times New Roman" panose="02020603050405020304" pitchFamily="18" charset="0"/>
              </a:rPr>
              <a:t>span</a:t>
            </a:r>
            <a:r>
              <a:rPr lang="fr-FR" sz="1800" dirty="0">
                <a:solidFill>
                  <a:srgbClr val="CE9178"/>
                </a:solidFill>
                <a:effectLst/>
                <a:latin typeface="Consolas" panose="020B0609020204030204" pitchFamily="49" charset="0"/>
                <a:ea typeface="Times New Roman" panose="02020603050405020304" pitchFamily="18" charset="0"/>
              </a:rPr>
              <a:t>&gt;'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by default </a:t>
            </a:r>
            <a:r>
              <a:rPr lang="fr-FR" sz="1800" dirty="0" err="1">
                <a:solidFill>
                  <a:srgbClr val="6A9955"/>
                </a:solidFill>
                <a:effectLst/>
                <a:latin typeface="Consolas" panose="020B0609020204030204" pitchFamily="49" charset="0"/>
                <a:ea typeface="Times New Roman" panose="02020603050405020304" pitchFamily="18" charset="0"/>
              </a:rPr>
              <a:t>EasyAdmin</a:t>
            </a:r>
            <a:r>
              <a:rPr lang="fr-FR" sz="1800" dirty="0">
                <a:solidFill>
                  <a:srgbClr val="6A9955"/>
                </a:solidFill>
                <a:effectLst/>
                <a:latin typeface="Consolas" panose="020B0609020204030204" pitchFamily="49" charset="0"/>
                <a:ea typeface="Times New Roman" panose="02020603050405020304" pitchFamily="18" charset="0"/>
              </a:rPr>
              <a:t> displays a black square as </a:t>
            </a:r>
            <a:r>
              <a:rPr lang="fr-FR" sz="1800" dirty="0" err="1">
                <a:solidFill>
                  <a:srgbClr val="6A9955"/>
                </a:solidFill>
                <a:effectLst/>
                <a:latin typeface="Consolas" panose="020B0609020204030204" pitchFamily="49" charset="0"/>
                <a:ea typeface="Times New Roman" panose="02020603050405020304" pitchFamily="18" charset="0"/>
              </a:rPr>
              <a:t>its</a:t>
            </a:r>
            <a:r>
              <a:rPr lang="fr-FR" sz="1800" dirty="0">
                <a:solidFill>
                  <a:srgbClr val="6A9955"/>
                </a:solidFill>
                <a:effectLst/>
                <a:latin typeface="Consolas" panose="020B0609020204030204" pitchFamily="49" charset="0"/>
                <a:ea typeface="Times New Roman" panose="02020603050405020304" pitchFamily="18" charset="0"/>
              </a:rPr>
              <a:t> default favicon;</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use </a:t>
            </a:r>
            <a:r>
              <a:rPr lang="fr-FR" sz="1800" dirty="0" err="1">
                <a:solidFill>
                  <a:srgbClr val="6A9955"/>
                </a:solidFill>
                <a:effectLst/>
                <a:latin typeface="Consolas" panose="020B0609020204030204" pitchFamily="49" charset="0"/>
                <a:ea typeface="Times New Roman" panose="02020603050405020304" pitchFamily="18" charset="0"/>
              </a:rPr>
              <a:t>this</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method</a:t>
            </a:r>
            <a:r>
              <a:rPr lang="fr-FR" sz="1800" dirty="0">
                <a:solidFill>
                  <a:srgbClr val="6A9955"/>
                </a:solidFill>
                <a:effectLst/>
                <a:latin typeface="Consolas" panose="020B0609020204030204" pitchFamily="49" charset="0"/>
                <a:ea typeface="Times New Roman" panose="02020603050405020304" pitchFamily="18" charset="0"/>
              </a:rPr>
              <a:t> to display a custom favicon: the </a:t>
            </a:r>
            <a:r>
              <a:rPr lang="fr-FR" sz="1800" dirty="0" err="1">
                <a:solidFill>
                  <a:srgbClr val="6A9955"/>
                </a:solidFill>
                <a:effectLst/>
                <a:latin typeface="Consolas" panose="020B0609020204030204" pitchFamily="49" charset="0"/>
                <a:ea typeface="Times New Roman" panose="02020603050405020304" pitchFamily="18" charset="0"/>
              </a:rPr>
              <a:t>given</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path</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is</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passed</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"as </a:t>
            </a:r>
            <a:r>
              <a:rPr lang="fr-FR" sz="1800" dirty="0" err="1">
                <a:solidFill>
                  <a:srgbClr val="6A9955"/>
                </a:solidFill>
                <a:effectLst/>
                <a:latin typeface="Consolas" panose="020B0609020204030204" pitchFamily="49" charset="0"/>
                <a:ea typeface="Times New Roman" panose="02020603050405020304" pitchFamily="18" charset="0"/>
              </a:rPr>
              <a:t>is</a:t>
            </a:r>
            <a:r>
              <a:rPr lang="fr-FR" sz="1800" dirty="0">
                <a:solidFill>
                  <a:srgbClr val="6A9955"/>
                </a:solidFill>
                <a:effectLst/>
                <a:latin typeface="Consolas" panose="020B0609020204030204" pitchFamily="49" charset="0"/>
                <a:ea typeface="Times New Roman" panose="02020603050405020304" pitchFamily="18" charset="0"/>
              </a:rPr>
              <a:t>" to the </a:t>
            </a:r>
            <a:r>
              <a:rPr lang="fr-FR" sz="1800" dirty="0" err="1">
                <a:solidFill>
                  <a:srgbClr val="6A9955"/>
                </a:solidFill>
                <a:effectLst/>
                <a:latin typeface="Consolas" panose="020B0609020204030204" pitchFamily="49" charset="0"/>
                <a:ea typeface="Times New Roman" panose="02020603050405020304" pitchFamily="18" charset="0"/>
              </a:rPr>
              <a:t>Twig</a:t>
            </a:r>
            <a:r>
              <a:rPr lang="fr-FR" sz="1800" dirty="0">
                <a:solidFill>
                  <a:srgbClr val="6A9955"/>
                </a:solidFill>
                <a:effectLst/>
                <a:latin typeface="Consolas" panose="020B0609020204030204" pitchFamily="49" charset="0"/>
                <a:ea typeface="Times New Roman" panose="02020603050405020304" pitchFamily="18" charset="0"/>
              </a:rPr>
              <a:t> asset() </a:t>
            </a:r>
            <a:r>
              <a:rPr lang="fr-FR" sz="1800" dirty="0" err="1">
                <a:solidFill>
                  <a:srgbClr val="6A9955"/>
                </a:solidFill>
                <a:effectLst/>
                <a:latin typeface="Consolas" panose="020B0609020204030204" pitchFamily="49" charset="0"/>
                <a:ea typeface="Times New Roman" panose="02020603050405020304" pitchFamily="18" charset="0"/>
              </a:rPr>
              <a:t>function</a:t>
            </a:r>
            <a:r>
              <a:rPr lang="fr-FR" sz="1800" dirty="0">
                <a:solidFill>
                  <a:srgbClr val="6A9955"/>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&lt;</a:t>
            </a:r>
            <a:r>
              <a:rPr lang="fr-FR" sz="1800" dirty="0" err="1">
                <a:solidFill>
                  <a:srgbClr val="6A9955"/>
                </a:solidFill>
                <a:effectLst/>
                <a:latin typeface="Consolas" panose="020B0609020204030204" pitchFamily="49" charset="0"/>
                <a:ea typeface="Times New Roman" panose="02020603050405020304" pitchFamily="18" charset="0"/>
              </a:rPr>
              <a:t>link</a:t>
            </a:r>
            <a:r>
              <a:rPr lang="fr-FR" sz="1800" dirty="0">
                <a:solidFill>
                  <a:srgbClr val="6A9955"/>
                </a:solidFill>
                <a:effectLst/>
                <a:latin typeface="Consolas" panose="020B0609020204030204" pitchFamily="49" charset="0"/>
                <a:ea typeface="Times New Roman" panose="02020603050405020304" pitchFamily="18" charset="0"/>
              </a:rPr>
              <a:t> rel="</a:t>
            </a:r>
            <a:r>
              <a:rPr lang="fr-FR" sz="1800" dirty="0" err="1">
                <a:solidFill>
                  <a:srgbClr val="6A9955"/>
                </a:solidFill>
                <a:effectLst/>
                <a:latin typeface="Consolas" panose="020B0609020204030204" pitchFamily="49" charset="0"/>
                <a:ea typeface="Times New Roman" panose="02020603050405020304" pitchFamily="18" charset="0"/>
              </a:rPr>
              <a:t>shortcut</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icon</a:t>
            </a:r>
            <a:r>
              <a:rPr lang="fr-FR" sz="1800" dirty="0">
                <a:solidFill>
                  <a:srgbClr val="6A9955"/>
                </a:solidFill>
                <a:effectLst/>
                <a:latin typeface="Consolas" panose="020B0609020204030204" pitchFamily="49" charset="0"/>
                <a:ea typeface="Times New Roman" panose="02020603050405020304" pitchFamily="18" charset="0"/>
              </a:rPr>
              <a:t>" href="{{ asset('...') }}"&gt;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-&gt;</a:t>
            </a:r>
            <a:r>
              <a:rPr lang="fr-FR" sz="1800" dirty="0" err="1">
                <a:solidFill>
                  <a:srgbClr val="DCDCAA"/>
                </a:solidFill>
                <a:effectLst/>
                <a:latin typeface="Consolas" panose="020B0609020204030204" pitchFamily="49" charset="0"/>
                <a:ea typeface="Times New Roman" panose="02020603050405020304" pitchFamily="18" charset="0"/>
              </a:rPr>
              <a:t>setFaviconPath</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favicon.svg</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the </a:t>
            </a:r>
            <a:r>
              <a:rPr lang="fr-FR" sz="1800" dirty="0" err="1">
                <a:solidFill>
                  <a:srgbClr val="6A9955"/>
                </a:solidFill>
                <a:effectLst/>
                <a:latin typeface="Consolas" panose="020B0609020204030204" pitchFamily="49" charset="0"/>
                <a:ea typeface="Times New Roman" panose="02020603050405020304" pitchFamily="18" charset="0"/>
              </a:rPr>
              <a:t>domain</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used</a:t>
            </a:r>
            <a:r>
              <a:rPr lang="fr-FR" sz="1800" dirty="0">
                <a:solidFill>
                  <a:srgbClr val="6A9955"/>
                </a:solidFill>
                <a:effectLst/>
                <a:latin typeface="Consolas" panose="020B0609020204030204" pitchFamily="49" charset="0"/>
                <a:ea typeface="Times New Roman" panose="02020603050405020304" pitchFamily="18" charset="0"/>
              </a:rPr>
              <a:t> by default </a:t>
            </a:r>
            <a:r>
              <a:rPr lang="fr-FR" sz="1800" dirty="0" err="1">
                <a:solidFill>
                  <a:srgbClr val="6A9955"/>
                </a:solidFill>
                <a:effectLst/>
                <a:latin typeface="Consolas" panose="020B0609020204030204" pitchFamily="49" charset="0"/>
                <a:ea typeface="Times New Roman" panose="02020603050405020304" pitchFamily="18" charset="0"/>
              </a:rPr>
              <a:t>is</a:t>
            </a:r>
            <a:r>
              <a:rPr lang="fr-FR" sz="1800" dirty="0">
                <a:solidFill>
                  <a:srgbClr val="6A9955"/>
                </a:solidFill>
                <a:effectLst/>
                <a:latin typeface="Consolas" panose="020B0609020204030204" pitchFamily="49" charset="0"/>
                <a:ea typeface="Times New Roman" panose="02020603050405020304" pitchFamily="18" charset="0"/>
              </a:rPr>
              <a:t> 'messages'</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-&gt;</a:t>
            </a:r>
            <a:r>
              <a:rPr lang="fr-FR" sz="1800" dirty="0" err="1">
                <a:solidFill>
                  <a:srgbClr val="DCDCAA"/>
                </a:solidFill>
                <a:effectLst/>
                <a:latin typeface="Consolas" panose="020B0609020204030204" pitchFamily="49" charset="0"/>
                <a:ea typeface="Times New Roman" panose="02020603050405020304" pitchFamily="18" charset="0"/>
              </a:rPr>
              <a:t>setTranslationDomain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my</a:t>
            </a:r>
            <a:r>
              <a:rPr lang="fr-FR" sz="1800" dirty="0">
                <a:solidFill>
                  <a:srgbClr val="CE9178"/>
                </a:solidFill>
                <a:effectLst/>
                <a:latin typeface="Consolas" panose="020B0609020204030204" pitchFamily="49" charset="0"/>
                <a:ea typeface="Times New Roman" panose="02020603050405020304" pitchFamily="18" charset="0"/>
              </a:rPr>
              <a:t>-custom-</a:t>
            </a:r>
            <a:r>
              <a:rPr lang="fr-FR" sz="1800" dirty="0" err="1">
                <a:solidFill>
                  <a:srgbClr val="CE9178"/>
                </a:solidFill>
                <a:effectLst/>
                <a:latin typeface="Consolas" panose="020B0609020204030204" pitchFamily="49" charset="0"/>
                <a:ea typeface="Times New Roman" panose="02020603050405020304" pitchFamily="18" charset="0"/>
              </a:rPr>
              <a:t>domain</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marL="678815"/>
            <a:r>
              <a:rPr lang="fr-FR" sz="1800" dirty="0">
                <a:solidFill>
                  <a:srgbClr val="0075B9"/>
                </a:solidFill>
                <a:effectLst/>
                <a:latin typeface="Arial" panose="020B0604020202020204" pitchFamily="34" charset="0"/>
                <a:ea typeface="Helvetica Neue"/>
                <a:cs typeface="Helvetica Neue"/>
              </a:rPr>
              <a:t> </a:t>
            </a:r>
            <a:endParaRPr lang="fr-FR" sz="20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30016274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652D541D-14A5-7BF1-156A-F70B388A61A2}"/>
              </a:ext>
            </a:extLst>
          </p:cNvPr>
          <p:cNvSpPr>
            <a:spLocks noGrp="1"/>
          </p:cNvSpPr>
          <p:nvPr>
            <p:ph type="sldNum" sz="quarter" idx="12"/>
          </p:nvPr>
        </p:nvSpPr>
        <p:spPr/>
        <p:txBody>
          <a:bodyPr/>
          <a:lstStyle/>
          <a:p>
            <a:fld id="{55566DE6-6023-4F1B-83B8-5B1409609C05}" type="slidenum">
              <a:rPr lang="fr-FR" smtClean="0"/>
              <a:t>36</a:t>
            </a:fld>
            <a:endParaRPr lang="fr-FR"/>
          </a:p>
        </p:txBody>
      </p:sp>
      <p:sp>
        <p:nvSpPr>
          <p:cNvPr id="10" name="TextBox 13">
            <a:extLst>
              <a:ext uri="{FF2B5EF4-FFF2-40B4-BE49-F238E27FC236}">
                <a16:creationId xmlns:a16="http://schemas.microsoft.com/office/drawing/2014/main" id="{56129387-DEE7-81E7-CA1F-B50A8A17C2FA}"/>
              </a:ext>
            </a:extLst>
          </p:cNvPr>
          <p:cNvSpPr txBox="1"/>
          <p:nvPr/>
        </p:nvSpPr>
        <p:spPr>
          <a:xfrm>
            <a:off x="530389" y="478667"/>
            <a:ext cx="11271087" cy="4775987"/>
          </a:xfrm>
          <a:prstGeom prst="rect">
            <a:avLst/>
          </a:prstGeom>
          <a:noFill/>
        </p:spPr>
        <p:txBody>
          <a:bodyPr wrap="square">
            <a:spAutoFit/>
          </a:bodyPr>
          <a:lstStyle/>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Suite </a:t>
            </a:r>
            <a:r>
              <a:rPr lang="fr-FR" sz="1800" dirty="0">
                <a:solidFill>
                  <a:schemeClr val="bg1"/>
                </a:solidFill>
                <a:effectLst/>
                <a:latin typeface="Arial" panose="020B0604020202020204" pitchFamily="34" charset="0"/>
                <a:ea typeface="Helvetica Neue"/>
                <a:cs typeface="Helvetica Neue"/>
              </a:rPr>
              <a:t>du fichier </a:t>
            </a:r>
            <a:r>
              <a:rPr lang="fr-FR" sz="1800" dirty="0" err="1">
                <a:solidFill>
                  <a:schemeClr val="bg1"/>
                </a:solidFill>
                <a:effectLst/>
                <a:latin typeface="Arial" panose="020B0604020202020204" pitchFamily="34" charset="0"/>
                <a:ea typeface="Helvetica Neue"/>
                <a:cs typeface="Helvetica Neue"/>
              </a:rPr>
              <a:t>DashboardController.php</a:t>
            </a:r>
            <a:r>
              <a:rPr lang="fr-FR" sz="1800" dirty="0">
                <a:solidFill>
                  <a:schemeClr val="bg1"/>
                </a:solidFill>
                <a:effectLst/>
                <a:latin typeface="Arial" panose="020B0604020202020204" pitchFamily="34" charset="0"/>
                <a:ea typeface="Helvetica Neue"/>
                <a:cs typeface="Helvetica Neue"/>
              </a:rPr>
              <a:t> : </a:t>
            </a:r>
            <a:endParaRPr lang="fr-FR" sz="1800" dirty="0">
              <a:solidFill>
                <a:srgbClr val="D4D4D4"/>
              </a:solidFill>
              <a:effectLst/>
              <a:latin typeface="Consolas" panose="020B0609020204030204" pitchFamily="49" charset="0"/>
              <a:ea typeface="Times New Roman" panose="02020603050405020304" pitchFamily="18" charset="0"/>
            </a:endParaRPr>
          </a:p>
          <a:p>
            <a:pPr>
              <a:lnSpc>
                <a:spcPts val="1425"/>
              </a:lnSpc>
            </a:pPr>
            <a:endParaRPr lang="fr-FR" dirty="0">
              <a:solidFill>
                <a:srgbClr val="D4D4D4"/>
              </a:solidFill>
              <a:latin typeface="Consolas" panose="020B0609020204030204" pitchFamily="49" charset="0"/>
              <a:ea typeface="Times New Roman" panose="02020603050405020304" pitchFamily="18" charset="0"/>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there's</a:t>
            </a:r>
            <a:r>
              <a:rPr lang="fr-FR" sz="1800" dirty="0">
                <a:solidFill>
                  <a:srgbClr val="6A9955"/>
                </a:solidFill>
                <a:effectLst/>
                <a:latin typeface="Consolas" panose="020B0609020204030204" pitchFamily="49" charset="0"/>
                <a:ea typeface="Times New Roman" panose="02020603050405020304" pitchFamily="18" charset="0"/>
              </a:rPr>
              <a:t> no </a:t>
            </a:r>
            <a:r>
              <a:rPr lang="fr-FR" sz="1800" dirty="0" err="1">
                <a:solidFill>
                  <a:srgbClr val="6A9955"/>
                </a:solidFill>
                <a:effectLst/>
                <a:latin typeface="Consolas" panose="020B0609020204030204" pitchFamily="49" charset="0"/>
                <a:ea typeface="Times New Roman" panose="02020603050405020304" pitchFamily="18" charset="0"/>
              </a:rPr>
              <a:t>need</a:t>
            </a:r>
            <a:r>
              <a:rPr lang="fr-FR" sz="1800" dirty="0">
                <a:solidFill>
                  <a:srgbClr val="6A9955"/>
                </a:solidFill>
                <a:effectLst/>
                <a:latin typeface="Consolas" panose="020B0609020204030204" pitchFamily="49" charset="0"/>
                <a:ea typeface="Times New Roman" panose="02020603050405020304" pitchFamily="18" charset="0"/>
              </a:rPr>
              <a:t> to </a:t>
            </a:r>
            <a:r>
              <a:rPr lang="fr-FR" sz="1800" dirty="0" err="1">
                <a:solidFill>
                  <a:srgbClr val="6A9955"/>
                </a:solidFill>
                <a:effectLst/>
                <a:latin typeface="Consolas" panose="020B0609020204030204" pitchFamily="49" charset="0"/>
                <a:ea typeface="Times New Roman" panose="02020603050405020304" pitchFamily="18" charset="0"/>
              </a:rPr>
              <a:t>define</a:t>
            </a:r>
            <a:r>
              <a:rPr lang="fr-FR" sz="1800" dirty="0">
                <a:solidFill>
                  <a:srgbClr val="6A9955"/>
                </a:solidFill>
                <a:effectLst/>
                <a:latin typeface="Consolas" panose="020B0609020204030204" pitchFamily="49" charset="0"/>
                <a:ea typeface="Times New Roman" panose="02020603050405020304" pitchFamily="18" charset="0"/>
              </a:rPr>
              <a:t> the "</a:t>
            </a:r>
            <a:r>
              <a:rPr lang="fr-FR" sz="1800" dirty="0" err="1">
                <a:solidFill>
                  <a:srgbClr val="6A9955"/>
                </a:solidFill>
                <a:effectLst/>
                <a:latin typeface="Consolas" panose="020B0609020204030204" pitchFamily="49" charset="0"/>
                <a:ea typeface="Times New Roman" panose="02020603050405020304" pitchFamily="18" charset="0"/>
              </a:rPr>
              <a:t>text</a:t>
            </a:r>
            <a:r>
              <a:rPr lang="fr-FR" sz="1800" dirty="0">
                <a:solidFill>
                  <a:srgbClr val="6A9955"/>
                </a:solidFill>
                <a:effectLst/>
                <a:latin typeface="Consolas" panose="020B0609020204030204" pitchFamily="49" charset="0"/>
                <a:ea typeface="Times New Roman" panose="02020603050405020304" pitchFamily="18" charset="0"/>
              </a:rPr>
              <a:t> direction" </a:t>
            </a:r>
            <a:r>
              <a:rPr lang="fr-FR" sz="1800" dirty="0" err="1">
                <a:solidFill>
                  <a:srgbClr val="6A9955"/>
                </a:solidFill>
                <a:effectLst/>
                <a:latin typeface="Consolas" panose="020B0609020204030204" pitchFamily="49" charset="0"/>
                <a:ea typeface="Times New Roman" panose="02020603050405020304" pitchFamily="18" charset="0"/>
              </a:rPr>
              <a:t>explicitly</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because</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its</a:t>
            </a:r>
            <a:r>
              <a:rPr lang="fr-FR" sz="1800" dirty="0">
                <a:solidFill>
                  <a:srgbClr val="6A9955"/>
                </a:solidFill>
                <a:effectLst/>
                <a:latin typeface="Consolas" panose="020B0609020204030204" pitchFamily="49" charset="0"/>
                <a:ea typeface="Times New Roman" panose="02020603050405020304" pitchFamily="18" charset="0"/>
              </a:rPr>
              <a:t> default value </a:t>
            </a:r>
            <a:r>
              <a:rPr lang="fr-FR" sz="1800" dirty="0" err="1">
                <a:solidFill>
                  <a:srgbClr val="6A9955"/>
                </a:solidFill>
                <a:effectLst/>
                <a:latin typeface="Consolas" panose="020B0609020204030204" pitchFamily="49" charset="0"/>
                <a:ea typeface="Times New Roman" panose="02020603050405020304" pitchFamily="18" charset="0"/>
              </a:rPr>
              <a:t>is</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inferred</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dynamically</a:t>
            </a:r>
            <a:r>
              <a:rPr lang="fr-FR" sz="1800" dirty="0">
                <a:solidFill>
                  <a:srgbClr val="6A9955"/>
                </a:solidFill>
                <a:effectLst/>
                <a:latin typeface="Consolas" panose="020B0609020204030204" pitchFamily="49" charset="0"/>
                <a:ea typeface="Times New Roman" panose="02020603050405020304" pitchFamily="18" charset="0"/>
              </a:rPr>
              <a:t> </a:t>
            </a:r>
            <a:r>
              <a:rPr lang="fr-FR" sz="1800" dirty="0" err="1">
                <a:solidFill>
                  <a:srgbClr val="6A9955"/>
                </a:solidFill>
                <a:effectLst/>
                <a:latin typeface="Consolas" panose="020B0609020204030204" pitchFamily="49" charset="0"/>
                <a:ea typeface="Times New Roman" panose="02020603050405020304" pitchFamily="18" charset="0"/>
              </a:rPr>
              <a:t>from</a:t>
            </a:r>
            <a:r>
              <a:rPr lang="fr-FR" sz="1800" dirty="0">
                <a:solidFill>
                  <a:srgbClr val="6A9955"/>
                </a:solidFill>
                <a:effectLst/>
                <a:latin typeface="Consolas" panose="020B0609020204030204" pitchFamily="49" charset="0"/>
                <a:ea typeface="Times New Roman" panose="02020603050405020304" pitchFamily="18" charset="0"/>
              </a:rPr>
              <a:t> the user locale</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-&gt;</a:t>
            </a:r>
            <a:r>
              <a:rPr lang="fr-FR" sz="1800" dirty="0" err="1">
                <a:solidFill>
                  <a:srgbClr val="DCDCAA"/>
                </a:solidFill>
                <a:effectLst/>
                <a:latin typeface="Consolas" panose="020B0609020204030204" pitchFamily="49" charset="0"/>
                <a:ea typeface="Times New Roman" panose="02020603050405020304" pitchFamily="18" charset="0"/>
              </a:rPr>
              <a:t>setTextDirection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ltr</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marL="0" algn="l" rtl="0" eaLnBrk="1" latinLnBrk="0" hangingPunct="1">
              <a:lnSpc>
                <a:spcPts val="1425"/>
              </a:lnSpc>
              <a:spcBef>
                <a:spcPts val="0"/>
              </a:spcBef>
              <a:spcAft>
                <a:spcPts val="0"/>
              </a:spcAft>
            </a:pPr>
            <a:r>
              <a:rPr lang="fr-FR" sz="1800" kern="1200" dirty="0">
                <a:solidFill>
                  <a:srgbClr val="6A9955"/>
                </a:solidFill>
                <a:effectLst/>
                <a:latin typeface="Consolas" panose="020B0609020204030204" pitchFamily="49" charset="0"/>
                <a:ea typeface="Times New Roman" panose="02020603050405020304" pitchFamily="18" charset="0"/>
                <a:cs typeface="+mn-cs"/>
              </a:rPr>
              <a:t>	     // set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this</a:t>
            </a:r>
            <a:r>
              <a:rPr lang="fr-FR" sz="1800" kern="1200" dirty="0">
                <a:solidFill>
                  <a:srgbClr val="6A9955"/>
                </a:solidFill>
                <a:effectLst/>
                <a:latin typeface="Consolas" panose="020B0609020204030204" pitchFamily="49" charset="0"/>
                <a:ea typeface="Times New Roman" panose="02020603050405020304" pitchFamily="18" charset="0"/>
                <a:cs typeface="+mn-cs"/>
              </a:rPr>
              <a:t> option if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you</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prefer</a:t>
            </a:r>
            <a:r>
              <a:rPr lang="fr-FR" sz="1800" kern="1200" dirty="0">
                <a:solidFill>
                  <a:srgbClr val="6A9955"/>
                </a:solidFill>
                <a:effectLst/>
                <a:latin typeface="Consolas" panose="020B0609020204030204" pitchFamily="49" charset="0"/>
                <a:ea typeface="Times New Roman" panose="02020603050405020304" pitchFamily="18" charset="0"/>
                <a:cs typeface="+mn-cs"/>
              </a:rPr>
              <a:t> the page content to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span</a:t>
            </a:r>
            <a:r>
              <a:rPr lang="fr-FR" sz="1800" kern="1200" dirty="0">
                <a:solidFill>
                  <a:srgbClr val="6A9955"/>
                </a:solidFill>
                <a:effectLst/>
                <a:latin typeface="Consolas" panose="020B0609020204030204" pitchFamily="49" charset="0"/>
                <a:ea typeface="Times New Roman" panose="02020603050405020304" pitchFamily="18" charset="0"/>
                <a:cs typeface="+mn-cs"/>
              </a:rPr>
              <a:t> the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entire</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6A9955"/>
                </a:solidFill>
                <a:effectLst/>
                <a:latin typeface="Consolas" panose="020B0609020204030204" pitchFamily="49" charset="0"/>
                <a:ea typeface="Times New Roman" panose="02020603050405020304" pitchFamily="18" charset="0"/>
                <a:cs typeface="+mn-cs"/>
              </a:rPr>
              <a:t>// browser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width</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instead</a:t>
            </a:r>
            <a:r>
              <a:rPr lang="fr-FR" sz="1800" kern="1200" dirty="0">
                <a:solidFill>
                  <a:srgbClr val="6A9955"/>
                </a:solidFill>
                <a:effectLst/>
                <a:latin typeface="Consolas" panose="020B0609020204030204" pitchFamily="49" charset="0"/>
                <a:ea typeface="Times New Roman" panose="02020603050405020304" pitchFamily="18" charset="0"/>
                <a:cs typeface="+mn-cs"/>
              </a:rPr>
              <a:t> of the default design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which</a:t>
            </a:r>
            <a:r>
              <a:rPr lang="fr-FR" sz="1800" kern="1200" dirty="0">
                <a:solidFill>
                  <a:srgbClr val="6A9955"/>
                </a:solidFill>
                <a:effectLst/>
                <a:latin typeface="Consolas" panose="020B0609020204030204" pitchFamily="49" charset="0"/>
                <a:ea typeface="Times New Roman" panose="02020603050405020304" pitchFamily="18" charset="0"/>
                <a:cs typeface="+mn-cs"/>
              </a:rPr>
              <a:t> sets a max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width</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-&gt;</a:t>
            </a:r>
            <a:r>
              <a:rPr lang="fr-FR" sz="1800" kern="1200" dirty="0" err="1">
                <a:solidFill>
                  <a:srgbClr val="DCDCAA"/>
                </a:solidFill>
                <a:effectLst/>
                <a:latin typeface="Consolas" panose="020B0609020204030204" pitchFamily="49" charset="0"/>
                <a:ea typeface="Times New Roman" panose="02020603050405020304" pitchFamily="18" charset="0"/>
                <a:cs typeface="+mn-cs"/>
              </a:rPr>
              <a:t>renderContentMaximized</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6A9955"/>
                </a:solidFill>
                <a:effectLst/>
                <a:latin typeface="Consolas" panose="020B0609020204030204" pitchFamily="49" charset="0"/>
                <a:ea typeface="Times New Roman" panose="02020603050405020304" pitchFamily="18" charset="0"/>
                <a:cs typeface="+mn-cs"/>
              </a:rPr>
              <a:t>// set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this</a:t>
            </a:r>
            <a:r>
              <a:rPr lang="fr-FR" sz="1800" kern="1200" dirty="0">
                <a:solidFill>
                  <a:srgbClr val="6A9955"/>
                </a:solidFill>
                <a:effectLst/>
                <a:latin typeface="Consolas" panose="020B0609020204030204" pitchFamily="49" charset="0"/>
                <a:ea typeface="Times New Roman" panose="02020603050405020304" pitchFamily="18" charset="0"/>
                <a:cs typeface="+mn-cs"/>
              </a:rPr>
              <a:t> option if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you</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prefer</a:t>
            </a:r>
            <a:r>
              <a:rPr lang="fr-FR" sz="1800" kern="1200" dirty="0">
                <a:solidFill>
                  <a:srgbClr val="6A9955"/>
                </a:solidFill>
                <a:effectLst/>
                <a:latin typeface="Consolas" panose="020B0609020204030204" pitchFamily="49" charset="0"/>
                <a:ea typeface="Times New Roman" panose="02020603050405020304" pitchFamily="18" charset="0"/>
                <a:cs typeface="+mn-cs"/>
              </a:rPr>
              <a:t> the sidebar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which</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contains</a:t>
            </a:r>
            <a:r>
              <a:rPr lang="fr-FR" sz="1800" kern="1200" dirty="0">
                <a:solidFill>
                  <a:srgbClr val="6A9955"/>
                </a:solidFill>
                <a:effectLst/>
                <a:latin typeface="Consolas" panose="020B0609020204030204" pitchFamily="49" charset="0"/>
                <a:ea typeface="Times New Roman" panose="02020603050405020304" pitchFamily="18" charset="0"/>
                <a:cs typeface="+mn-cs"/>
              </a:rPr>
              <a:t> the main menu)</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6A9955"/>
                </a:solidFill>
                <a:effectLst/>
                <a:latin typeface="Consolas" panose="020B0609020204030204" pitchFamily="49" charset="0"/>
                <a:ea typeface="Times New Roman" panose="02020603050405020304" pitchFamily="18" charset="0"/>
                <a:cs typeface="+mn-cs"/>
              </a:rPr>
              <a:t>// to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be</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displayed</a:t>
            </a:r>
            <a:r>
              <a:rPr lang="fr-FR" sz="1800" kern="1200" dirty="0">
                <a:solidFill>
                  <a:srgbClr val="6A9955"/>
                </a:solidFill>
                <a:effectLst/>
                <a:latin typeface="Consolas" panose="020B0609020204030204" pitchFamily="49" charset="0"/>
                <a:ea typeface="Times New Roman" panose="02020603050405020304" pitchFamily="18" charset="0"/>
                <a:cs typeface="+mn-cs"/>
              </a:rPr>
              <a:t> as a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narrow</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column</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instead</a:t>
            </a:r>
            <a:r>
              <a:rPr lang="fr-FR" sz="1800" kern="1200" dirty="0">
                <a:solidFill>
                  <a:srgbClr val="6A9955"/>
                </a:solidFill>
                <a:effectLst/>
                <a:latin typeface="Consolas" panose="020B0609020204030204" pitchFamily="49" charset="0"/>
                <a:ea typeface="Times New Roman" panose="02020603050405020304" pitchFamily="18" charset="0"/>
                <a:cs typeface="+mn-cs"/>
              </a:rPr>
              <a:t> of the default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expanded</a:t>
            </a:r>
            <a:r>
              <a:rPr lang="fr-FR" sz="1800" kern="1200" dirty="0">
                <a:solidFill>
                  <a:srgbClr val="6A9955"/>
                </a:solidFill>
                <a:effectLst/>
                <a:latin typeface="Consolas" panose="020B0609020204030204" pitchFamily="49" charset="0"/>
                <a:ea typeface="Times New Roman" panose="02020603050405020304" pitchFamily="18" charset="0"/>
                <a:cs typeface="+mn-cs"/>
              </a:rPr>
              <a:t> design</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-&gt;</a:t>
            </a:r>
            <a:r>
              <a:rPr lang="fr-FR" sz="1800" kern="1200" dirty="0" err="1">
                <a:solidFill>
                  <a:srgbClr val="DCDCAA"/>
                </a:solidFill>
                <a:effectLst/>
                <a:latin typeface="Consolas" panose="020B0609020204030204" pitchFamily="49" charset="0"/>
                <a:ea typeface="Times New Roman" panose="02020603050405020304" pitchFamily="18" charset="0"/>
                <a:cs typeface="+mn-cs"/>
              </a:rPr>
              <a:t>renderSidebarMinimized</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6A9955"/>
                </a:solidFill>
                <a:effectLst/>
                <a:latin typeface="Consolas" panose="020B0609020204030204" pitchFamily="49" charset="0"/>
                <a:ea typeface="Times New Roman" panose="02020603050405020304" pitchFamily="18" charset="0"/>
                <a:cs typeface="+mn-cs"/>
              </a:rPr>
              <a:t>// by default,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users</a:t>
            </a:r>
            <a:r>
              <a:rPr lang="fr-FR" sz="1800" kern="1200" dirty="0">
                <a:solidFill>
                  <a:srgbClr val="6A9955"/>
                </a:solidFill>
                <a:effectLst/>
                <a:latin typeface="Consolas" panose="020B0609020204030204" pitchFamily="49" charset="0"/>
                <a:ea typeface="Times New Roman" panose="02020603050405020304" pitchFamily="18" charset="0"/>
                <a:cs typeface="+mn-cs"/>
              </a:rPr>
              <a:t> can select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between</a:t>
            </a:r>
            <a:r>
              <a:rPr lang="fr-FR" sz="1800" kern="1200" dirty="0">
                <a:solidFill>
                  <a:srgbClr val="6A9955"/>
                </a:solidFill>
                <a:effectLst/>
                <a:latin typeface="Consolas" panose="020B0609020204030204" pitchFamily="49" charset="0"/>
                <a:ea typeface="Times New Roman" panose="02020603050405020304" pitchFamily="18" charset="0"/>
                <a:cs typeface="+mn-cs"/>
              </a:rPr>
              <a:t> a "light" and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dark</a:t>
            </a:r>
            <a:r>
              <a:rPr lang="fr-FR" sz="1800" kern="1200" dirty="0">
                <a:solidFill>
                  <a:srgbClr val="6A9955"/>
                </a:solidFill>
                <a:effectLst/>
                <a:latin typeface="Consolas" panose="020B0609020204030204" pitchFamily="49" charset="0"/>
                <a:ea typeface="Times New Roman" panose="02020603050405020304" pitchFamily="18" charset="0"/>
                <a:cs typeface="+mn-cs"/>
              </a:rPr>
              <a:t>" mode for the</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6A9955"/>
                </a:solidFill>
                <a:effectLst/>
                <a:latin typeface="Consolas" panose="020B0609020204030204" pitchFamily="49" charset="0"/>
                <a:ea typeface="Times New Roman" panose="02020603050405020304" pitchFamily="18" charset="0"/>
                <a:cs typeface="+mn-cs"/>
              </a:rPr>
              <a:t>// backend interface. Call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this</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method</a:t>
            </a:r>
            <a:r>
              <a:rPr lang="fr-FR" sz="1800" kern="1200" dirty="0">
                <a:solidFill>
                  <a:srgbClr val="6A9955"/>
                </a:solidFill>
                <a:effectLst/>
                <a:latin typeface="Consolas" panose="020B0609020204030204" pitchFamily="49" charset="0"/>
                <a:ea typeface="Times New Roman" panose="02020603050405020304" pitchFamily="18" charset="0"/>
                <a:cs typeface="+mn-cs"/>
              </a:rPr>
              <a:t> if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you</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prefer</a:t>
            </a:r>
            <a:r>
              <a:rPr lang="fr-FR" sz="1800" kern="1200" dirty="0">
                <a:solidFill>
                  <a:srgbClr val="6A9955"/>
                </a:solidFill>
                <a:effectLst/>
                <a:latin typeface="Consolas" panose="020B0609020204030204" pitchFamily="49" charset="0"/>
                <a:ea typeface="Times New Roman" panose="02020603050405020304" pitchFamily="18" charset="0"/>
                <a:cs typeface="+mn-cs"/>
              </a:rPr>
              <a:t> to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disable</a:t>
            </a:r>
            <a:r>
              <a:rPr lang="fr-FR" sz="1800" kern="1200" dirty="0">
                <a:solidFill>
                  <a:srgbClr val="6A9955"/>
                </a:solidFill>
                <a:effectLst/>
                <a:latin typeface="Consolas" panose="020B0609020204030204" pitchFamily="49" charset="0"/>
                <a:ea typeface="Times New Roman" panose="02020603050405020304" pitchFamily="18" charset="0"/>
                <a:cs typeface="+mn-cs"/>
              </a:rPr>
              <a:t> the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dark</a:t>
            </a:r>
            <a:r>
              <a:rPr lang="fr-FR" sz="1800" kern="1200" dirty="0">
                <a:solidFill>
                  <a:srgbClr val="6A9955"/>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6A9955"/>
                </a:solidFill>
                <a:effectLst/>
                <a:latin typeface="Consolas" panose="020B0609020204030204" pitchFamily="49" charset="0"/>
                <a:ea typeface="Times New Roman" panose="02020603050405020304" pitchFamily="18" charset="0"/>
                <a:cs typeface="+mn-cs"/>
              </a:rPr>
              <a:t>// mode for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any</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reason</a:t>
            </a:r>
            <a:r>
              <a:rPr lang="fr-FR" sz="1800" kern="1200" dirty="0">
                <a:solidFill>
                  <a:srgbClr val="6A9955"/>
                </a:solidFill>
                <a:effectLst/>
                <a:latin typeface="Consolas" panose="020B0609020204030204" pitchFamily="49" charset="0"/>
                <a:ea typeface="Times New Roman" panose="02020603050405020304" pitchFamily="18" charset="0"/>
                <a:cs typeface="+mn-cs"/>
              </a:rPr>
              <a:t> (e.g. if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your</a:t>
            </a:r>
            <a:r>
              <a:rPr lang="fr-FR" sz="1800" kern="1200" dirty="0">
                <a:solidFill>
                  <a:srgbClr val="6A9955"/>
                </a:solidFill>
                <a:effectLst/>
                <a:latin typeface="Consolas" panose="020B0609020204030204" pitchFamily="49" charset="0"/>
                <a:ea typeface="Times New Roman" panose="02020603050405020304" pitchFamily="18" charset="0"/>
                <a:cs typeface="+mn-cs"/>
              </a:rPr>
              <a:t> interface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customizations</a:t>
            </a:r>
            <a:r>
              <a:rPr lang="fr-FR" sz="1800" kern="1200" dirty="0">
                <a:solidFill>
                  <a:srgbClr val="6A9955"/>
                </a:solidFill>
                <a:effectLst/>
                <a:latin typeface="Consolas" panose="020B0609020204030204" pitchFamily="49" charset="0"/>
                <a:ea typeface="Times New Roman" panose="02020603050405020304" pitchFamily="18" charset="0"/>
                <a:cs typeface="+mn-cs"/>
              </a:rPr>
              <a:t> are not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ready</a:t>
            </a:r>
            <a:r>
              <a:rPr lang="fr-FR" sz="1800" kern="1200" dirty="0">
                <a:solidFill>
                  <a:srgbClr val="6A9955"/>
                </a:solidFill>
                <a:effectLst/>
                <a:latin typeface="Consolas" panose="020B0609020204030204" pitchFamily="49" charset="0"/>
                <a:ea typeface="Times New Roman" panose="02020603050405020304" pitchFamily="18" charset="0"/>
                <a:cs typeface="+mn-cs"/>
              </a:rPr>
              <a:t> for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it</a:t>
            </a:r>
            <a:r>
              <a:rPr lang="fr-FR" sz="1800" kern="1200" dirty="0">
                <a:solidFill>
                  <a:srgbClr val="6A9955"/>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-&gt;</a:t>
            </a:r>
            <a:r>
              <a:rPr lang="fr-FR" sz="1800" kern="1200" dirty="0" err="1">
                <a:solidFill>
                  <a:srgbClr val="DCDCAA"/>
                </a:solidFill>
                <a:effectLst/>
                <a:latin typeface="Consolas" panose="020B0609020204030204" pitchFamily="49" charset="0"/>
                <a:ea typeface="Times New Roman" panose="02020603050405020304" pitchFamily="18" charset="0"/>
                <a:cs typeface="+mn-cs"/>
              </a:rPr>
              <a:t>disableDarkMode</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6A9955"/>
                </a:solidFill>
                <a:effectLst/>
                <a:latin typeface="Consolas" panose="020B0609020204030204" pitchFamily="49" charset="0"/>
                <a:ea typeface="Times New Roman" panose="02020603050405020304" pitchFamily="18" charset="0"/>
                <a:cs typeface="+mn-cs"/>
              </a:rPr>
              <a:t>// by default, all backend URLs are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generated</a:t>
            </a:r>
            <a:r>
              <a:rPr lang="fr-FR" sz="1800" kern="1200" dirty="0">
                <a:solidFill>
                  <a:srgbClr val="6A9955"/>
                </a:solidFill>
                <a:effectLst/>
                <a:latin typeface="Consolas" panose="020B0609020204030204" pitchFamily="49" charset="0"/>
                <a:ea typeface="Times New Roman" panose="02020603050405020304" pitchFamily="18" charset="0"/>
                <a:cs typeface="+mn-cs"/>
              </a:rPr>
              <a:t> as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absolute</a:t>
            </a:r>
            <a:r>
              <a:rPr lang="fr-FR" sz="1800" kern="1200" dirty="0">
                <a:solidFill>
                  <a:srgbClr val="6A9955"/>
                </a:solidFill>
                <a:effectLst/>
                <a:latin typeface="Consolas" panose="020B0609020204030204" pitchFamily="49" charset="0"/>
                <a:ea typeface="Times New Roman" panose="02020603050405020304" pitchFamily="18" charset="0"/>
                <a:cs typeface="+mn-cs"/>
              </a:rPr>
              <a:t> URLs. If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you</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need</a:t>
            </a:r>
            <a:r>
              <a:rPr lang="fr-FR" sz="1800" kern="1200" dirty="0">
                <a:solidFill>
                  <a:srgbClr val="6A9955"/>
                </a:solidFill>
                <a:effectLst/>
                <a:latin typeface="Consolas" panose="020B0609020204030204" pitchFamily="49" charset="0"/>
                <a:ea typeface="Times New Roman" panose="02020603050405020304" pitchFamily="18" charset="0"/>
                <a:cs typeface="+mn-cs"/>
              </a:rPr>
              <a:t> to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generate</a:t>
            </a:r>
            <a:r>
              <a:rPr lang="fr-FR" sz="1800" kern="1200" dirty="0">
                <a:solidFill>
                  <a:srgbClr val="6A9955"/>
                </a:solidFill>
                <a:effectLst/>
                <a:latin typeface="Consolas" panose="020B0609020204030204" pitchFamily="49" charset="0"/>
                <a:ea typeface="Times New Roman" panose="02020603050405020304" pitchFamily="18" charset="0"/>
                <a:cs typeface="+mn-cs"/>
              </a:rPr>
              <a:t> relative URLs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instead</a:t>
            </a:r>
            <a:r>
              <a:rPr lang="fr-FR" sz="1800" kern="1200" dirty="0">
                <a:solidFill>
                  <a:srgbClr val="6A9955"/>
                </a:solidFill>
                <a:effectLst/>
                <a:latin typeface="Consolas" panose="020B0609020204030204" pitchFamily="49" charset="0"/>
                <a:ea typeface="Times New Roman" panose="02020603050405020304" pitchFamily="18" charset="0"/>
                <a:cs typeface="+mn-cs"/>
              </a:rPr>
              <a:t>, call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this</a:t>
            </a:r>
            <a:r>
              <a:rPr lang="fr-FR" sz="1800" kern="1200" dirty="0">
                <a:solidFill>
                  <a:srgbClr val="6A9955"/>
                </a:solidFill>
                <a:effectLst/>
                <a:latin typeface="Consolas" panose="020B0609020204030204" pitchFamily="49" charset="0"/>
                <a:ea typeface="Times New Roman" panose="02020603050405020304" pitchFamily="18" charset="0"/>
                <a:cs typeface="+mn-cs"/>
              </a:rPr>
              <a:t> </a:t>
            </a:r>
            <a:r>
              <a:rPr lang="fr-FR" sz="1800" kern="1200" dirty="0" err="1">
                <a:solidFill>
                  <a:srgbClr val="6A9955"/>
                </a:solidFill>
                <a:effectLst/>
                <a:latin typeface="Consolas" panose="020B0609020204030204" pitchFamily="49" charset="0"/>
                <a:ea typeface="Times New Roman" panose="02020603050405020304" pitchFamily="18" charset="0"/>
                <a:cs typeface="+mn-cs"/>
              </a:rPr>
              <a:t>method</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-&gt;</a:t>
            </a:r>
            <a:r>
              <a:rPr lang="fr-FR" sz="1800" kern="1200" dirty="0" err="1">
                <a:solidFill>
                  <a:srgbClr val="DCDCAA"/>
                </a:solidFill>
                <a:effectLst/>
                <a:latin typeface="Consolas" panose="020B0609020204030204" pitchFamily="49" charset="0"/>
                <a:ea typeface="Times New Roman" panose="02020603050405020304" pitchFamily="18" charset="0"/>
                <a:cs typeface="+mn-cs"/>
              </a:rPr>
              <a:t>generateRelativeUrls</a:t>
            </a: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a:p>
            <a:pPr marL="0" algn="l" rtl="0" eaLnBrk="1" latinLnBrk="0" hangingPunct="1">
              <a:lnSpc>
                <a:spcPts val="1425"/>
              </a:lnSpc>
              <a:spcBef>
                <a:spcPts val="0"/>
              </a:spcBef>
              <a:spcAft>
                <a:spcPts val="0"/>
              </a:spcAft>
              <a:tabLst>
                <a:tab pos="1165860" algn="l"/>
              </a:tabLst>
            </a:pPr>
            <a:r>
              <a:rPr lang="fr-FR" sz="1800" kern="1200" dirty="0">
                <a:solidFill>
                  <a:srgbClr val="D4D4D4"/>
                </a:solidFill>
                <a:effectLst/>
                <a:latin typeface="Consolas" panose="020B0609020204030204" pitchFamily="49" charset="0"/>
                <a:ea typeface="Times New Roman" panose="02020603050405020304" pitchFamily="18" charset="0"/>
                <a:cs typeface="+mn-cs"/>
              </a:rPr>
              <a:t>        ;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    }</a:t>
            </a:r>
            <a:endParaRPr lang="fr-FR" dirty="0">
              <a:effectLst/>
            </a:endParaRPr>
          </a:p>
          <a:p>
            <a:pPr marL="0" algn="l" rtl="0" eaLnBrk="1" latinLnBrk="0" hangingPunct="1">
              <a:lnSpc>
                <a:spcPts val="1425"/>
              </a:lnSpc>
              <a:spcBef>
                <a:spcPts val="0"/>
              </a:spcBef>
              <a:spcAft>
                <a:spcPts val="0"/>
              </a:spcAft>
            </a:pPr>
            <a:r>
              <a:rPr lang="fr-FR" sz="1800" kern="1200" dirty="0">
                <a:solidFill>
                  <a:srgbClr val="D4D4D4"/>
                </a:solidFill>
                <a:effectLst/>
                <a:latin typeface="Consolas" panose="020B0609020204030204" pitchFamily="49" charset="0"/>
                <a:ea typeface="Times New Roman" panose="02020603050405020304" pitchFamily="18" charset="0"/>
                <a:cs typeface="+mn-cs"/>
              </a:rPr>
              <a:t>}</a:t>
            </a:r>
            <a:endParaRPr lang="fr-FR" dirty="0">
              <a:effectLst/>
            </a:endParaRPr>
          </a:p>
        </p:txBody>
      </p:sp>
    </p:spTree>
    <p:extLst>
      <p:ext uri="{BB962C8B-B14F-4D97-AF65-F5344CB8AC3E}">
        <p14:creationId xmlns:p14="http://schemas.microsoft.com/office/powerpoint/2010/main" val="19710542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652D541D-14A5-7BF1-156A-F70B388A61A2}"/>
              </a:ext>
            </a:extLst>
          </p:cNvPr>
          <p:cNvSpPr>
            <a:spLocks noGrp="1"/>
          </p:cNvSpPr>
          <p:nvPr>
            <p:ph type="sldNum" sz="quarter" idx="12"/>
          </p:nvPr>
        </p:nvSpPr>
        <p:spPr/>
        <p:txBody>
          <a:bodyPr/>
          <a:lstStyle/>
          <a:p>
            <a:fld id="{55566DE6-6023-4F1B-83B8-5B1409609C05}" type="slidenum">
              <a:rPr lang="fr-FR" smtClean="0"/>
              <a:t>37</a:t>
            </a:fld>
            <a:endParaRPr lang="fr-FR"/>
          </a:p>
        </p:txBody>
      </p:sp>
      <p:sp>
        <p:nvSpPr>
          <p:cNvPr id="10" name="TextBox 13">
            <a:extLst>
              <a:ext uri="{FF2B5EF4-FFF2-40B4-BE49-F238E27FC236}">
                <a16:creationId xmlns:a16="http://schemas.microsoft.com/office/drawing/2014/main" id="{56129387-DEE7-81E7-CA1F-B50A8A17C2FA}"/>
              </a:ext>
            </a:extLst>
          </p:cNvPr>
          <p:cNvSpPr txBox="1"/>
          <p:nvPr/>
        </p:nvSpPr>
        <p:spPr>
          <a:xfrm>
            <a:off x="530389" y="478667"/>
            <a:ext cx="11271087" cy="4985980"/>
          </a:xfrm>
          <a:prstGeom prst="rect">
            <a:avLst/>
          </a:prstGeom>
          <a:noFill/>
        </p:spPr>
        <p:txBody>
          <a:bodyPr wrap="square">
            <a:spAutoFit/>
          </a:bodyPr>
          <a:lstStyle/>
          <a:p>
            <a:pPr lvl="0">
              <a:buClr>
                <a:srgbClr val="00A2FF"/>
              </a:buClr>
              <a:buSzPts val="1400"/>
            </a:pPr>
            <a:r>
              <a:rPr lang="fr-FR" sz="1800" dirty="0">
                <a:solidFill>
                  <a:srgbClr val="0075B9"/>
                </a:solidFill>
                <a:effectLst/>
                <a:latin typeface="Arial" panose="020B0604020202020204" pitchFamily="34" charset="0"/>
                <a:ea typeface="Helvetica Neue"/>
                <a:cs typeface="Helvetica Neue"/>
              </a:rPr>
              <a:t>3. Configuration du menu</a:t>
            </a:r>
            <a:endParaRPr lang="fr-FR" sz="1800" dirty="0">
              <a:solidFill>
                <a:srgbClr val="000000"/>
              </a:solidFill>
              <a:effectLst/>
              <a:latin typeface="Helvetica Neue"/>
              <a:ea typeface="Helvetica Neue"/>
              <a:cs typeface="Helvetica Neue"/>
            </a:endParaRPr>
          </a:p>
          <a:p>
            <a:pPr marL="678815"/>
            <a:r>
              <a:rPr lang="fr-FR" sz="1800" dirty="0">
                <a:solidFill>
                  <a:schemeClr val="bg1"/>
                </a:solidFill>
                <a:effectLst/>
                <a:latin typeface="Arial" panose="020B0604020202020204" pitchFamily="34" charset="0"/>
                <a:ea typeface="Helvetica Neue"/>
                <a:cs typeface="Helvetica Neue"/>
              </a:rPr>
              <a:t> </a:t>
            </a:r>
            <a:endParaRPr lang="fr-FR" sz="1800" dirty="0">
              <a:solidFill>
                <a:schemeClr val="bg1"/>
              </a:solidFill>
              <a:effectLst/>
              <a:latin typeface="Helvetica Neue"/>
              <a:ea typeface="Helvetica Neue"/>
              <a:cs typeface="Helvetica Neue"/>
            </a:endParaRPr>
          </a:p>
          <a:p>
            <a:r>
              <a:rPr lang="fr-FR" sz="1800" dirty="0">
                <a:solidFill>
                  <a:schemeClr val="bg1"/>
                </a:solidFill>
                <a:effectLst/>
                <a:latin typeface="Arial" panose="020B0604020202020204" pitchFamily="34" charset="0"/>
                <a:ea typeface="Helvetica Neue"/>
                <a:cs typeface="Helvetica Neue"/>
              </a:rPr>
              <a:t>Dans le fichier </a:t>
            </a:r>
            <a:r>
              <a:rPr lang="fr-FR" sz="1800" dirty="0" err="1">
                <a:solidFill>
                  <a:schemeClr val="bg1"/>
                </a:solidFill>
                <a:effectLst/>
                <a:latin typeface="Arial" panose="020B0604020202020204" pitchFamily="34" charset="0"/>
                <a:ea typeface="Helvetica Neue"/>
                <a:cs typeface="Helvetica Neue"/>
              </a:rPr>
              <a:t>DashboardController.php</a:t>
            </a:r>
            <a:r>
              <a:rPr lang="fr-FR" sz="1800" dirty="0">
                <a:solidFill>
                  <a:schemeClr val="bg1"/>
                </a:solidFill>
                <a:effectLst/>
                <a:latin typeface="Arial" panose="020B0604020202020204" pitchFamily="34" charset="0"/>
                <a:ea typeface="Helvetica Neue"/>
                <a:cs typeface="Helvetica Neue"/>
              </a:rPr>
              <a:t>, pour configurer le menu, il faut rajouter la fonction </a:t>
            </a:r>
            <a:r>
              <a:rPr lang="fr-FR" sz="1800" dirty="0" err="1">
                <a:solidFill>
                  <a:schemeClr val="bg1"/>
                </a:solidFill>
                <a:effectLst/>
                <a:latin typeface="Arial" panose="020B0604020202020204" pitchFamily="34" charset="0"/>
                <a:ea typeface="Times New Roman" panose="02020603050405020304" pitchFamily="18" charset="0"/>
                <a:cs typeface="Helvetica Neue"/>
              </a:rPr>
              <a:t>configureMenuItems</a:t>
            </a:r>
            <a:r>
              <a:rPr lang="fr-FR" sz="1800" dirty="0">
                <a:solidFill>
                  <a:schemeClr val="bg1"/>
                </a:solidFill>
                <a:effectLst/>
                <a:latin typeface="Arial" panose="020B0604020202020204" pitchFamily="34" charset="0"/>
                <a:ea typeface="Times New Roman" panose="02020603050405020304" pitchFamily="18" charset="0"/>
                <a:cs typeface="Helvetica Neue"/>
              </a:rPr>
              <a:t>() : </a:t>
            </a:r>
            <a:endParaRPr lang="fr-FR" sz="1800" dirty="0">
              <a:solidFill>
                <a:schemeClr val="bg1"/>
              </a:solidFill>
              <a:effectLst/>
              <a:latin typeface="Helvetica Neue"/>
              <a:ea typeface="Helvetica Neue"/>
              <a:cs typeface="Helvetica Neue"/>
            </a:endParaRPr>
          </a:p>
          <a:p>
            <a:pPr marL="678815"/>
            <a:r>
              <a:rPr lang="fr-FR" sz="1800" dirty="0">
                <a:solidFill>
                  <a:schemeClr val="bg1"/>
                </a:solidFill>
                <a:effectLst/>
                <a:latin typeface="Arial" panose="020B0604020202020204" pitchFamily="34" charset="0"/>
                <a:ea typeface="Helvetica Neue"/>
                <a:cs typeface="Helvetica Neue"/>
              </a:rPr>
              <a:t> </a:t>
            </a:r>
            <a:endParaRPr lang="fr-FR" sz="1800" dirty="0">
              <a:solidFill>
                <a:schemeClr val="bg1"/>
              </a:solidFill>
              <a:effectLst/>
              <a:latin typeface="Helvetica Neue"/>
              <a:ea typeface="Helvetica Neue"/>
              <a:cs typeface="Helvetica Neue"/>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6A9955"/>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569CD6"/>
                </a:solidFill>
                <a:effectLst/>
                <a:latin typeface="Consolas" panose="020B0609020204030204" pitchFamily="49" charset="0"/>
                <a:ea typeface="Times New Roman" panose="02020603050405020304" pitchFamily="18" charset="0"/>
              </a:rPr>
              <a:t>public</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function</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DCDCAA"/>
                </a:solidFill>
                <a:effectLst/>
                <a:latin typeface="Consolas" panose="020B0609020204030204" pitchFamily="49" charset="0"/>
                <a:ea typeface="Times New Roman" panose="02020603050405020304" pitchFamily="18" charset="0"/>
              </a:rPr>
              <a:t>configureMenuItems</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569CD6"/>
                </a:solidFill>
                <a:effectLst/>
                <a:latin typeface="Consolas" panose="020B0609020204030204" pitchFamily="49" charset="0"/>
                <a:ea typeface="Times New Roman" panose="02020603050405020304" pitchFamily="18" charset="0"/>
              </a:rPr>
              <a:t>iterable</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586C0"/>
                </a:solidFill>
                <a:effectLst/>
                <a:latin typeface="Consolas" panose="020B0609020204030204" pitchFamily="49" charset="0"/>
                <a:ea typeface="Times New Roman" panose="02020603050405020304" pitchFamily="18" charset="0"/>
              </a:rPr>
              <a:t>return</a:t>
            </a: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MenuItem</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DCDCAA"/>
                </a:solidFill>
                <a:effectLst/>
                <a:latin typeface="Consolas" panose="020B0609020204030204" pitchFamily="49" charset="0"/>
                <a:ea typeface="Times New Roman" panose="02020603050405020304" pitchFamily="18" charset="0"/>
              </a:rPr>
              <a:t>linkToDashboard</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'Dashboard'</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'fa fa-home'</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MenuItem</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DCDCAA"/>
                </a:solidFill>
                <a:effectLst/>
                <a:latin typeface="Consolas" panose="020B0609020204030204" pitchFamily="49" charset="0"/>
                <a:ea typeface="Times New Roman" panose="02020603050405020304" pitchFamily="18" charset="0"/>
              </a:rPr>
              <a:t>section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'Blog'</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MenuItem</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DCDCAA"/>
                </a:solidFill>
                <a:effectLst/>
                <a:latin typeface="Consolas" panose="020B0609020204030204" pitchFamily="49" charset="0"/>
                <a:ea typeface="Times New Roman" panose="02020603050405020304" pitchFamily="18" charset="0"/>
              </a:rPr>
              <a:t>linkToCrud</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Categories</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'fa fa-tags'</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Category</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569CD6"/>
                </a:solidFill>
                <a:effectLst/>
                <a:latin typeface="Consolas" panose="020B0609020204030204" pitchFamily="49" charset="0"/>
                <a:ea typeface="Times New Roman" panose="02020603050405020304" pitchFamily="18" charset="0"/>
              </a:rPr>
              <a:t>class</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MenuItem</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DCDCAA"/>
                </a:solidFill>
                <a:effectLst/>
                <a:latin typeface="Consolas" panose="020B0609020204030204" pitchFamily="49" charset="0"/>
                <a:ea typeface="Times New Roman" panose="02020603050405020304" pitchFamily="18" charset="0"/>
              </a:rPr>
              <a:t>linkToCrud</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'Blog </a:t>
            </a:r>
            <a:r>
              <a:rPr lang="fr-FR" sz="1800" dirty="0" err="1">
                <a:solidFill>
                  <a:srgbClr val="CE9178"/>
                </a:solidFill>
                <a:effectLst/>
                <a:latin typeface="Consolas" panose="020B0609020204030204" pitchFamily="49" charset="0"/>
                <a:ea typeface="Times New Roman" panose="02020603050405020304" pitchFamily="18" charset="0"/>
              </a:rPr>
              <a:t>Posts</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'fa fa-file-</a:t>
            </a:r>
            <a:r>
              <a:rPr lang="fr-FR" sz="1800" dirty="0" err="1">
                <a:solidFill>
                  <a:srgbClr val="CE9178"/>
                </a:solidFill>
                <a:effectLst/>
                <a:latin typeface="Consolas" panose="020B0609020204030204" pitchFamily="49" charset="0"/>
                <a:ea typeface="Times New Roman" panose="02020603050405020304" pitchFamily="18" charset="0"/>
              </a:rPr>
              <a:t>text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BlogPost</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569CD6"/>
                </a:solidFill>
                <a:effectLst/>
                <a:latin typeface="Consolas" panose="020B0609020204030204" pitchFamily="49" charset="0"/>
                <a:ea typeface="Times New Roman" panose="02020603050405020304" pitchFamily="18" charset="0"/>
              </a:rPr>
              <a:t>class</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MenuItem</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DCDCAA"/>
                </a:solidFill>
                <a:effectLst/>
                <a:latin typeface="Consolas" panose="020B0609020204030204" pitchFamily="49" charset="0"/>
                <a:ea typeface="Times New Roman" panose="02020603050405020304" pitchFamily="18" charset="0"/>
              </a:rPr>
              <a:t>section</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Users</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MenuItem</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DCDCAA"/>
                </a:solidFill>
                <a:effectLst/>
                <a:latin typeface="Consolas" panose="020B0609020204030204" pitchFamily="49" charset="0"/>
                <a:ea typeface="Times New Roman" panose="02020603050405020304" pitchFamily="18" charset="0"/>
              </a:rPr>
              <a:t>linkToCrud</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Comments</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'fa fa-comment'</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4EC9B0"/>
                </a:solidFill>
                <a:effectLst/>
                <a:latin typeface="Consolas" panose="020B0609020204030204" pitchFamily="49" charset="0"/>
                <a:ea typeface="Times New Roman" panose="02020603050405020304" pitchFamily="18" charset="0"/>
              </a:rPr>
              <a:t>Comment</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569CD6"/>
                </a:solidFill>
                <a:effectLst/>
                <a:latin typeface="Consolas" panose="020B0609020204030204" pitchFamily="49" charset="0"/>
                <a:ea typeface="Times New Roman" panose="02020603050405020304" pitchFamily="18" charset="0"/>
              </a:rPr>
              <a:t>class</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err="1">
                <a:solidFill>
                  <a:srgbClr val="4EC9B0"/>
                </a:solidFill>
                <a:effectLst/>
                <a:latin typeface="Consolas" panose="020B0609020204030204" pitchFamily="49" charset="0"/>
                <a:ea typeface="Times New Roman" panose="02020603050405020304" pitchFamily="18" charset="0"/>
              </a:rPr>
              <a:t>MenuItem</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err="1">
                <a:solidFill>
                  <a:srgbClr val="DCDCAA"/>
                </a:solidFill>
                <a:effectLst/>
                <a:latin typeface="Consolas" panose="020B0609020204030204" pitchFamily="49" charset="0"/>
                <a:ea typeface="Times New Roman" panose="02020603050405020304" pitchFamily="18" charset="0"/>
              </a:rPr>
              <a:t>linkToCrud</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err="1">
                <a:solidFill>
                  <a:srgbClr val="CE9178"/>
                </a:solidFill>
                <a:effectLst/>
                <a:latin typeface="Consolas" panose="020B0609020204030204" pitchFamily="49" charset="0"/>
                <a:ea typeface="Times New Roman" panose="02020603050405020304" pitchFamily="18" charset="0"/>
              </a:rPr>
              <a:t>Users</a:t>
            </a:r>
            <a:r>
              <a:rPr lang="fr-FR" sz="1800" dirty="0">
                <a:solidFill>
                  <a:srgbClr val="CE9178"/>
                </a:solidFill>
                <a:effectLst/>
                <a:latin typeface="Consolas" panose="020B0609020204030204" pitchFamily="49" charset="0"/>
                <a:ea typeface="Times New Roman" panose="02020603050405020304" pitchFamily="18" charset="0"/>
              </a:rPr>
              <a:t>'</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CE9178"/>
                </a:solidFill>
                <a:effectLst/>
                <a:latin typeface="Consolas" panose="020B0609020204030204" pitchFamily="49" charset="0"/>
                <a:ea typeface="Times New Roman" panose="02020603050405020304" pitchFamily="18" charset="0"/>
              </a:rPr>
              <a:t>'fa fa-user'</a:t>
            </a:r>
            <a:r>
              <a:rPr lang="fr-FR" sz="1800" dirty="0">
                <a:solidFill>
                  <a:srgbClr val="D4D4D4"/>
                </a:solidFill>
                <a:effectLst/>
                <a:latin typeface="Consolas" panose="020B0609020204030204" pitchFamily="49" charset="0"/>
                <a:ea typeface="Times New Roman" panose="02020603050405020304" pitchFamily="18" charset="0"/>
              </a:rPr>
              <a:t>, </a:t>
            </a:r>
            <a:r>
              <a:rPr lang="fr-FR" sz="1800" dirty="0">
                <a:solidFill>
                  <a:srgbClr val="4EC9B0"/>
                </a:solidFill>
                <a:effectLst/>
                <a:latin typeface="Consolas" panose="020B0609020204030204" pitchFamily="49" charset="0"/>
                <a:ea typeface="Times New Roman" panose="02020603050405020304" pitchFamily="18" charset="0"/>
              </a:rPr>
              <a:t>User</a:t>
            </a:r>
            <a:r>
              <a:rPr lang="fr-FR" sz="1800" dirty="0">
                <a:solidFill>
                  <a:srgbClr val="D4D4D4"/>
                </a:solidFill>
                <a:effectLst/>
                <a:latin typeface="Consolas" panose="020B0609020204030204" pitchFamily="49" charset="0"/>
                <a:ea typeface="Times New Roman" panose="02020603050405020304" pitchFamily="18" charset="0"/>
              </a:rPr>
              <a:t>::</a:t>
            </a:r>
            <a:r>
              <a:rPr lang="fr-FR" sz="1800" dirty="0">
                <a:solidFill>
                  <a:srgbClr val="569CD6"/>
                </a:solidFill>
                <a:effectLst/>
                <a:latin typeface="Consolas" panose="020B0609020204030204" pitchFamily="49" charset="0"/>
                <a:ea typeface="Times New Roman" panose="02020603050405020304" pitchFamily="18" charset="0"/>
              </a:rPr>
              <a:t>class</a:t>
            </a: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a:t>
            </a:r>
            <a:endParaRPr lang="fr-FR" sz="1800" dirty="0">
              <a:effectLst/>
              <a:latin typeface="Times New Roman" panose="02020603050405020304" pitchFamily="18" charset="0"/>
              <a:ea typeface="Arial Unicode MS"/>
            </a:endParaRPr>
          </a:p>
          <a:p>
            <a:r>
              <a:rPr lang="fr-FR" sz="1800" dirty="0">
                <a:solidFill>
                  <a:srgbClr val="0075B9"/>
                </a:solidFill>
                <a:effectLst/>
                <a:latin typeface="Arial" panose="020B0604020202020204" pitchFamily="34" charset="0"/>
                <a:ea typeface="Helvetica Neue"/>
                <a:cs typeface="Helvetica Neue"/>
              </a:rPr>
              <a:t> </a:t>
            </a:r>
            <a:endParaRPr lang="fr-FR" sz="18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12076088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652D541D-14A5-7BF1-156A-F70B388A61A2}"/>
              </a:ext>
            </a:extLst>
          </p:cNvPr>
          <p:cNvSpPr>
            <a:spLocks noGrp="1"/>
          </p:cNvSpPr>
          <p:nvPr>
            <p:ph type="sldNum" sz="quarter" idx="12"/>
          </p:nvPr>
        </p:nvSpPr>
        <p:spPr/>
        <p:txBody>
          <a:bodyPr/>
          <a:lstStyle/>
          <a:p>
            <a:fld id="{55566DE6-6023-4F1B-83B8-5B1409609C05}" type="slidenum">
              <a:rPr lang="fr-FR" smtClean="0"/>
              <a:t>38</a:t>
            </a:fld>
            <a:endParaRPr lang="fr-FR"/>
          </a:p>
        </p:txBody>
      </p:sp>
      <p:sp>
        <p:nvSpPr>
          <p:cNvPr id="10" name="TextBox 13">
            <a:extLst>
              <a:ext uri="{FF2B5EF4-FFF2-40B4-BE49-F238E27FC236}">
                <a16:creationId xmlns:a16="http://schemas.microsoft.com/office/drawing/2014/main" id="{56129387-DEE7-81E7-CA1F-B50A8A17C2FA}"/>
              </a:ext>
            </a:extLst>
          </p:cNvPr>
          <p:cNvSpPr txBox="1"/>
          <p:nvPr/>
        </p:nvSpPr>
        <p:spPr>
          <a:xfrm>
            <a:off x="530389" y="478667"/>
            <a:ext cx="11271087" cy="6555641"/>
          </a:xfrm>
          <a:prstGeom prst="rect">
            <a:avLst/>
          </a:prstGeom>
          <a:noFill/>
        </p:spPr>
        <p:txBody>
          <a:bodyPr wrap="square">
            <a:spAutoFit/>
          </a:bodyPr>
          <a:lstStyle/>
          <a:p>
            <a:r>
              <a:rPr lang="fr-FR" sz="1800" dirty="0">
                <a:solidFill>
                  <a:srgbClr val="0075B9"/>
                </a:solidFill>
                <a:effectLst/>
                <a:latin typeface="Arial" panose="020B0604020202020204" pitchFamily="34" charset="0"/>
                <a:ea typeface="Helvetica Neue"/>
                <a:cs typeface="Helvetica Neue"/>
              </a:rPr>
              <a:t> 4. Ajout d’un lien </a:t>
            </a:r>
            <a:endParaRPr lang="fr-FR" sz="1800" dirty="0">
              <a:solidFill>
                <a:srgbClr val="000000"/>
              </a:solidFill>
              <a:effectLst/>
              <a:latin typeface="Helvetica Neue"/>
              <a:ea typeface="Helvetica Neue"/>
              <a:cs typeface="Helvetica Neue"/>
            </a:endParaRPr>
          </a:p>
          <a:p>
            <a:r>
              <a:rPr lang="fr-FR" sz="1800" dirty="0">
                <a:solidFill>
                  <a:schemeClr val="bg1"/>
                </a:solidFill>
                <a:effectLst/>
                <a:latin typeface="Arial" panose="020B0604020202020204" pitchFamily="34" charset="0"/>
                <a:ea typeface="Helvetica Neue"/>
                <a:cs typeface="Helvetica Neue"/>
              </a:rPr>
              <a:t> </a:t>
            </a:r>
            <a:endParaRPr lang="fr-FR" sz="1800" dirty="0">
              <a:solidFill>
                <a:schemeClr val="bg1"/>
              </a:solidFill>
              <a:effectLst/>
              <a:latin typeface="Helvetica Neue"/>
              <a:ea typeface="Helvetica Neue"/>
              <a:cs typeface="Helvetica Neue"/>
            </a:endParaRPr>
          </a:p>
          <a:p>
            <a:r>
              <a:rPr lang="fr-FR" sz="1800" dirty="0">
                <a:solidFill>
                  <a:schemeClr val="bg1"/>
                </a:solidFill>
                <a:effectLst/>
                <a:latin typeface="Arial" panose="020B0604020202020204" pitchFamily="34" charset="0"/>
                <a:ea typeface="Helvetica Neue"/>
                <a:cs typeface="Helvetica Neue"/>
              </a:rPr>
              <a:t>Pour accéder au site du back office, j’ai dû trouver la </a:t>
            </a:r>
            <a:r>
              <a:rPr lang="fr-FR" sz="1800" dirty="0" err="1">
                <a:solidFill>
                  <a:schemeClr val="bg1"/>
                </a:solidFill>
                <a:effectLst/>
                <a:latin typeface="Arial" panose="020B0604020202020204" pitchFamily="34" charset="0"/>
                <a:ea typeface="Helvetica Neue"/>
                <a:cs typeface="Helvetica Neue"/>
              </a:rPr>
              <a:t>methode</a:t>
            </a:r>
            <a:r>
              <a:rPr lang="fr-FR" sz="1800" dirty="0">
                <a:solidFill>
                  <a:schemeClr val="bg1"/>
                </a:solidFill>
                <a:effectLst/>
                <a:latin typeface="Arial" panose="020B0604020202020204" pitchFamily="34" charset="0"/>
                <a:ea typeface="Helvetica Neue"/>
                <a:cs typeface="Helvetica Neue"/>
              </a:rPr>
              <a:t> </a:t>
            </a:r>
            <a:r>
              <a:rPr lang="fr-FR" sz="1800" dirty="0" err="1">
                <a:solidFill>
                  <a:schemeClr val="bg1"/>
                </a:solidFill>
                <a:effectLst/>
                <a:latin typeface="Arial" panose="020B0604020202020204" pitchFamily="34" charset="0"/>
                <a:ea typeface="Helvetica Neue"/>
                <a:cs typeface="Helvetica Neue"/>
              </a:rPr>
              <a:t>adequat</a:t>
            </a:r>
            <a:r>
              <a:rPr lang="fr-FR" sz="1800" dirty="0">
                <a:solidFill>
                  <a:schemeClr val="bg1"/>
                </a:solidFill>
                <a:effectLst/>
                <a:latin typeface="Arial" panose="020B0604020202020204" pitchFamily="34" charset="0"/>
                <a:ea typeface="Helvetica Neue"/>
                <a:cs typeface="Helvetica Neue"/>
              </a:rPr>
              <a:t> dans la fonction </a:t>
            </a:r>
            <a:r>
              <a:rPr lang="fr-FR" sz="1800" dirty="0" err="1">
                <a:solidFill>
                  <a:schemeClr val="bg1"/>
                </a:solidFill>
                <a:effectLst/>
                <a:latin typeface="Consolas" panose="020B0609020204030204" pitchFamily="49" charset="0"/>
                <a:ea typeface="Times New Roman" panose="02020603050405020304" pitchFamily="18" charset="0"/>
                <a:cs typeface="Helvetica Neue"/>
              </a:rPr>
              <a:t>configureMenuItems</a:t>
            </a:r>
            <a:r>
              <a:rPr lang="fr-FR" sz="1800" dirty="0">
                <a:solidFill>
                  <a:schemeClr val="bg1"/>
                </a:solidFill>
                <a:effectLst/>
                <a:latin typeface="Consolas" panose="020B0609020204030204" pitchFamily="49" charset="0"/>
                <a:ea typeface="Times New Roman" panose="02020603050405020304" pitchFamily="18" charset="0"/>
                <a:cs typeface="Helvetica Neue"/>
              </a:rPr>
              <a:t>(). </a:t>
            </a:r>
            <a:endParaRPr lang="fr-FR" sz="1800" dirty="0">
              <a:solidFill>
                <a:schemeClr val="bg1"/>
              </a:solidFill>
              <a:effectLst/>
              <a:latin typeface="Helvetica Neue"/>
              <a:ea typeface="Helvetica Neue"/>
              <a:cs typeface="Helvetica Neue"/>
            </a:endParaRPr>
          </a:p>
          <a:p>
            <a:r>
              <a:rPr lang="fr-FR" sz="1800" dirty="0">
                <a:solidFill>
                  <a:schemeClr val="bg1"/>
                </a:solidFill>
                <a:effectLst/>
                <a:latin typeface="Arial" panose="020B0604020202020204" pitchFamily="34" charset="0"/>
                <a:ea typeface="Helvetica Neue"/>
                <a:cs typeface="Helvetica Neue"/>
              </a:rPr>
              <a:t> </a:t>
            </a:r>
            <a:endParaRPr lang="fr-FR" sz="1800" dirty="0">
              <a:solidFill>
                <a:schemeClr val="bg1"/>
              </a:solidFill>
              <a:effectLst/>
              <a:latin typeface="Helvetica Neue"/>
              <a:ea typeface="Helvetica Neue"/>
              <a:cs typeface="Helvetica Neue"/>
            </a:endParaRPr>
          </a:p>
          <a:p>
            <a:r>
              <a:rPr lang="fr-FR" sz="1800" dirty="0">
                <a:solidFill>
                  <a:schemeClr val="bg1"/>
                </a:solidFill>
                <a:effectLst/>
                <a:latin typeface="Arial" panose="020B0604020202020204" pitchFamily="34" charset="0"/>
                <a:ea typeface="Helvetica Neue"/>
                <a:cs typeface="Helvetica Neue"/>
              </a:rPr>
              <a:t>Cette méthode est :</a:t>
            </a:r>
            <a:r>
              <a:rPr lang="fr-FR" sz="1800" dirty="0">
                <a:solidFill>
                  <a:srgbClr val="000000"/>
                </a:solidFill>
                <a:effectLst/>
                <a:latin typeface="Arial" panose="020B0604020202020204" pitchFamily="34" charset="0"/>
                <a:ea typeface="Helvetica Neue"/>
                <a:cs typeface="Helvetica Neue"/>
              </a:rPr>
              <a:t>est :</a:t>
            </a:r>
            <a:endParaRPr lang="fr-FR" sz="1800" dirty="0">
              <a:solidFill>
                <a:srgbClr val="000000"/>
              </a:solidFill>
              <a:effectLst/>
              <a:latin typeface="Helvetica Neue"/>
              <a:ea typeface="Helvetica Neue"/>
              <a:cs typeface="Helvetica Neue"/>
            </a:endParaRPr>
          </a:p>
          <a:p>
            <a:r>
              <a:rPr lang="fr-FR" sz="1800" dirty="0">
                <a:solidFill>
                  <a:srgbClr val="000000"/>
                </a:solidFill>
                <a:effectLst/>
                <a:latin typeface="Arial" panose="020B0604020202020204" pitchFamily="34" charset="0"/>
                <a:ea typeface="Helvetica Neue"/>
                <a:cs typeface="Helvetica Neue"/>
              </a:rPr>
              <a:t> </a:t>
            </a:r>
            <a:endParaRPr lang="fr-FR" sz="1400" dirty="0">
              <a:solidFill>
                <a:srgbClr val="000000"/>
              </a:solidFill>
              <a:effectLst/>
              <a:latin typeface="Helvetica Neue"/>
              <a:ea typeface="Helvetica Neue"/>
              <a:cs typeface="Helvetica Neue"/>
            </a:endParaRPr>
          </a:p>
          <a:p>
            <a:pPr>
              <a:lnSpc>
                <a:spcPts val="1425"/>
              </a:lnSpc>
            </a:pPr>
            <a:r>
              <a:rPr lang="fr-FR" sz="1400" dirty="0">
                <a:solidFill>
                  <a:srgbClr val="D4D4D4"/>
                </a:solidFill>
                <a:effectLst/>
                <a:latin typeface="Consolas" panose="020B0609020204030204" pitchFamily="49" charset="0"/>
                <a:ea typeface="Times New Roman" panose="02020603050405020304" pitchFamily="18" charset="0"/>
              </a:rPr>
              <a:t>        </a:t>
            </a:r>
            <a:r>
              <a:rPr lang="fr-FR" sz="1400" dirty="0">
                <a:solidFill>
                  <a:srgbClr val="C586C0"/>
                </a:solidFill>
                <a:effectLst/>
                <a:latin typeface="Consolas" panose="020B0609020204030204" pitchFamily="49" charset="0"/>
                <a:ea typeface="Times New Roman" panose="02020603050405020304" pitchFamily="18" charset="0"/>
              </a:rPr>
              <a:t>return</a:t>
            </a:r>
            <a:r>
              <a:rPr lang="fr-FR" sz="1400" dirty="0">
                <a:solidFill>
                  <a:srgbClr val="D4D4D4"/>
                </a:solidFill>
                <a:effectLst/>
                <a:latin typeface="Consolas" panose="020B0609020204030204" pitchFamily="49" charset="0"/>
                <a:ea typeface="Times New Roman" panose="02020603050405020304" pitchFamily="18" charset="0"/>
              </a:rPr>
              <a:t> [ </a:t>
            </a:r>
            <a:r>
              <a:rPr lang="fr-FR" sz="1400" dirty="0">
                <a:solidFill>
                  <a:srgbClr val="6A9955"/>
                </a:solidFill>
                <a:effectLst/>
                <a:latin typeface="Consolas" panose="020B0609020204030204" pitchFamily="49" charset="0"/>
                <a:ea typeface="Times New Roman" panose="02020603050405020304" pitchFamily="18" charset="0"/>
              </a:rPr>
              <a:t>// </a:t>
            </a:r>
            <a:r>
              <a:rPr lang="fr-FR" sz="1400" dirty="0" err="1">
                <a:solidFill>
                  <a:srgbClr val="6A9955"/>
                </a:solidFill>
                <a:effectLst/>
                <a:latin typeface="Consolas" panose="020B0609020204030204" pitchFamily="49" charset="0"/>
                <a:ea typeface="Times New Roman" panose="02020603050405020304" pitchFamily="18" charset="0"/>
              </a:rPr>
              <a:t>linkToRoute</a:t>
            </a:r>
            <a:r>
              <a:rPr lang="fr-FR" sz="1400" dirty="0">
                <a:solidFill>
                  <a:srgbClr val="6A9955"/>
                </a:solidFill>
                <a:effectLst/>
                <a:latin typeface="Consolas" panose="020B0609020204030204" pitchFamily="49" charset="0"/>
                <a:ea typeface="Times New Roman" panose="02020603050405020304" pitchFamily="18" charset="0"/>
              </a:rPr>
              <a:t> permet de créer un lien pour retourner au site</a:t>
            </a:r>
            <a:endParaRPr lang="fr-FR" sz="1400" dirty="0">
              <a:effectLst/>
              <a:latin typeface="Times New Roman" panose="02020603050405020304" pitchFamily="18" charset="0"/>
              <a:ea typeface="Arial Unicode MS"/>
            </a:endParaRPr>
          </a:p>
          <a:p>
            <a:pPr>
              <a:lnSpc>
                <a:spcPts val="1425"/>
              </a:lnSpc>
            </a:pPr>
            <a:r>
              <a:rPr lang="fr-FR" sz="1400" dirty="0">
                <a:solidFill>
                  <a:srgbClr val="D4D4D4"/>
                </a:solidFill>
                <a:effectLst/>
                <a:latin typeface="Consolas" panose="020B0609020204030204" pitchFamily="49" charset="0"/>
                <a:ea typeface="Times New Roman" panose="02020603050405020304" pitchFamily="18" charset="0"/>
              </a:rPr>
              <a:t>            </a:t>
            </a:r>
            <a:r>
              <a:rPr lang="fr-FR" sz="1400" dirty="0" err="1">
                <a:solidFill>
                  <a:srgbClr val="C586C0"/>
                </a:solidFill>
                <a:effectLst/>
                <a:latin typeface="Consolas" panose="020B0609020204030204" pitchFamily="49" charset="0"/>
                <a:ea typeface="Times New Roman" panose="02020603050405020304" pitchFamily="18" charset="0"/>
              </a:rPr>
              <a:t>yield</a:t>
            </a:r>
            <a:r>
              <a:rPr lang="fr-FR" sz="1400" dirty="0">
                <a:solidFill>
                  <a:srgbClr val="D4D4D4"/>
                </a:solidFill>
                <a:effectLst/>
                <a:latin typeface="Consolas" panose="020B0609020204030204" pitchFamily="49" charset="0"/>
                <a:ea typeface="Times New Roman" panose="02020603050405020304" pitchFamily="18" charset="0"/>
              </a:rPr>
              <a:t> </a:t>
            </a:r>
            <a:r>
              <a:rPr lang="fr-FR" sz="1400" dirty="0" err="1">
                <a:solidFill>
                  <a:srgbClr val="4EC9B0"/>
                </a:solidFill>
                <a:effectLst/>
                <a:latin typeface="Consolas" panose="020B0609020204030204" pitchFamily="49" charset="0"/>
                <a:ea typeface="Times New Roman" panose="02020603050405020304" pitchFamily="18" charset="0"/>
              </a:rPr>
              <a:t>MenuItem</a:t>
            </a:r>
            <a:r>
              <a:rPr lang="fr-FR" sz="1400" dirty="0">
                <a:solidFill>
                  <a:srgbClr val="D4D4D4"/>
                </a:solidFill>
                <a:effectLst/>
                <a:latin typeface="Consolas" panose="020B0609020204030204" pitchFamily="49" charset="0"/>
                <a:ea typeface="Times New Roman" panose="02020603050405020304" pitchFamily="18" charset="0"/>
              </a:rPr>
              <a:t>::</a:t>
            </a:r>
            <a:r>
              <a:rPr lang="fr-FR" sz="1400" dirty="0" err="1">
                <a:solidFill>
                  <a:srgbClr val="DCDCAA"/>
                </a:solidFill>
                <a:effectLst/>
                <a:latin typeface="Consolas" panose="020B0609020204030204" pitchFamily="49" charset="0"/>
                <a:ea typeface="Times New Roman" panose="02020603050405020304" pitchFamily="18" charset="0"/>
              </a:rPr>
              <a:t>linkToRoute</a:t>
            </a:r>
            <a:r>
              <a:rPr lang="fr-FR" sz="1400" dirty="0">
                <a:solidFill>
                  <a:srgbClr val="D4D4D4"/>
                </a:solidFill>
                <a:effectLst/>
                <a:latin typeface="Consolas" panose="020B0609020204030204" pitchFamily="49" charset="0"/>
                <a:ea typeface="Times New Roman" panose="02020603050405020304" pitchFamily="18" charset="0"/>
              </a:rPr>
              <a:t>(</a:t>
            </a:r>
            <a:r>
              <a:rPr lang="fr-FR" sz="1400" dirty="0">
                <a:solidFill>
                  <a:srgbClr val="CE9178"/>
                </a:solidFill>
                <a:effectLst/>
                <a:latin typeface="Consolas" panose="020B0609020204030204" pitchFamily="49" charset="0"/>
                <a:ea typeface="Times New Roman" panose="02020603050405020304" pitchFamily="18" charset="0"/>
              </a:rPr>
              <a:t>'Retour'</a:t>
            </a:r>
            <a:r>
              <a:rPr lang="fr-FR" sz="1400" dirty="0">
                <a:solidFill>
                  <a:srgbClr val="D4D4D4"/>
                </a:solidFill>
                <a:effectLst/>
                <a:latin typeface="Consolas" panose="020B0609020204030204" pitchFamily="49" charset="0"/>
                <a:ea typeface="Times New Roman" panose="02020603050405020304" pitchFamily="18" charset="0"/>
              </a:rPr>
              <a:t>, </a:t>
            </a:r>
            <a:r>
              <a:rPr lang="fr-FR" sz="1400" dirty="0">
                <a:solidFill>
                  <a:srgbClr val="CE9178"/>
                </a:solidFill>
                <a:effectLst/>
                <a:latin typeface="Consolas" panose="020B0609020204030204" pitchFamily="49" charset="0"/>
                <a:ea typeface="Times New Roman" panose="02020603050405020304" pitchFamily="18" charset="0"/>
              </a:rPr>
              <a:t>'fa fa-home'</a:t>
            </a:r>
            <a:r>
              <a:rPr lang="fr-FR" sz="1400" dirty="0">
                <a:solidFill>
                  <a:srgbClr val="D4D4D4"/>
                </a:solidFill>
                <a:effectLst/>
                <a:latin typeface="Consolas" panose="020B0609020204030204" pitchFamily="49" charset="0"/>
                <a:ea typeface="Times New Roman" panose="02020603050405020304" pitchFamily="18" charset="0"/>
              </a:rPr>
              <a:t>, </a:t>
            </a:r>
            <a:r>
              <a:rPr lang="fr-FR" sz="1400" dirty="0">
                <a:solidFill>
                  <a:srgbClr val="CE9178"/>
                </a:solidFill>
                <a:effectLst/>
                <a:latin typeface="Consolas" panose="020B0609020204030204" pitchFamily="49" charset="0"/>
                <a:ea typeface="Times New Roman" panose="02020603050405020304" pitchFamily="18" charset="0"/>
              </a:rPr>
              <a:t>'home'</a:t>
            </a:r>
            <a:r>
              <a:rPr lang="fr-FR" sz="1400" dirty="0">
                <a:solidFill>
                  <a:srgbClr val="D4D4D4"/>
                </a:solidFill>
                <a:effectLst/>
                <a:latin typeface="Consolas" panose="020B0609020204030204" pitchFamily="49" charset="0"/>
                <a:ea typeface="Times New Roman" panose="02020603050405020304" pitchFamily="18" charset="0"/>
              </a:rPr>
              <a:t>)</a:t>
            </a:r>
            <a:endParaRPr lang="fr-FR" sz="1400" dirty="0">
              <a:effectLst/>
              <a:latin typeface="Times New Roman" panose="02020603050405020304" pitchFamily="18" charset="0"/>
              <a:ea typeface="Arial Unicode MS"/>
            </a:endParaRPr>
          </a:p>
          <a:p>
            <a:pPr>
              <a:lnSpc>
                <a:spcPts val="1425"/>
              </a:lnSpc>
            </a:pPr>
            <a:r>
              <a:rPr lang="fr-FR" sz="1400" dirty="0">
                <a:solidFill>
                  <a:srgbClr val="D4D4D4"/>
                </a:solidFill>
                <a:effectLst/>
                <a:latin typeface="Consolas" panose="020B0609020204030204" pitchFamily="49" charset="0"/>
                <a:ea typeface="Times New Roman" panose="02020603050405020304" pitchFamily="18" charset="0"/>
              </a:rPr>
              <a:t>        ];</a:t>
            </a:r>
          </a:p>
          <a:p>
            <a:pPr>
              <a:lnSpc>
                <a:spcPts val="1425"/>
              </a:lnSpc>
            </a:pPr>
            <a:endParaRPr lang="fr-FR" sz="1400" dirty="0">
              <a:solidFill>
                <a:schemeClr val="bg1"/>
              </a:solidFill>
              <a:latin typeface="Consolas" panose="020B0609020204030204" pitchFamily="49" charset="0"/>
              <a:ea typeface="Arial Unicode MS"/>
            </a:endParaRPr>
          </a:p>
          <a:p>
            <a:pPr>
              <a:lnSpc>
                <a:spcPts val="1425"/>
              </a:lnSpc>
            </a:pPr>
            <a:r>
              <a:rPr lang="fr-FR" dirty="0">
                <a:solidFill>
                  <a:schemeClr val="bg1"/>
                </a:solidFill>
                <a:latin typeface="Arial" panose="020B0604020202020204" pitchFamily="34" charset="0"/>
                <a:ea typeface="Arial Unicode MS"/>
                <a:cs typeface="Arial" panose="020B0604020202020204" pitchFamily="34" charset="0"/>
              </a:rPr>
              <a:t>Implantation dans mon fichier </a:t>
            </a:r>
            <a:r>
              <a:rPr lang="fr-FR" dirty="0" err="1">
                <a:solidFill>
                  <a:schemeClr val="bg1"/>
                </a:solidFill>
                <a:effectLst/>
                <a:latin typeface="Arial" panose="020B0604020202020204" pitchFamily="34" charset="0"/>
                <a:ea typeface="Helvetica Neue"/>
                <a:cs typeface="Arial" panose="020B0604020202020204" pitchFamily="34" charset="0"/>
              </a:rPr>
              <a:t>DashboardController.php</a:t>
            </a:r>
            <a:r>
              <a:rPr lang="fr-FR" dirty="0">
                <a:solidFill>
                  <a:schemeClr val="bg1"/>
                </a:solidFill>
                <a:effectLst/>
                <a:latin typeface="Arial" panose="020B0604020202020204" pitchFamily="34" charset="0"/>
                <a:ea typeface="Helvetica Neue"/>
                <a:cs typeface="Arial" panose="020B0604020202020204" pitchFamily="34" charset="0"/>
              </a:rPr>
              <a:t> : </a:t>
            </a:r>
          </a:p>
          <a:p>
            <a:pPr>
              <a:lnSpc>
                <a:spcPts val="1425"/>
              </a:lnSpc>
            </a:pPr>
            <a:endParaRPr lang="fr-FR" sz="1400" dirty="0">
              <a:solidFill>
                <a:schemeClr val="bg1"/>
              </a:solidFill>
              <a:latin typeface="Consolas" panose="020B0609020204030204" pitchFamily="49" charset="0"/>
              <a:ea typeface="Arial Unicode MS"/>
            </a:endParaRPr>
          </a:p>
          <a:p>
            <a:r>
              <a:rPr lang="fr-FR" sz="1400" b="0" dirty="0">
                <a:solidFill>
                  <a:srgbClr val="D4D4D4"/>
                </a:solidFill>
                <a:effectLst/>
                <a:latin typeface="Consolas" panose="020B0609020204030204" pitchFamily="49" charset="0"/>
              </a:rPr>
              <a:t>    </a:t>
            </a:r>
            <a:r>
              <a:rPr lang="fr-FR" sz="1400" b="0" dirty="0">
                <a:solidFill>
                  <a:srgbClr val="569CD6"/>
                </a:solidFill>
                <a:effectLst/>
                <a:latin typeface="Consolas" panose="020B0609020204030204" pitchFamily="49" charset="0"/>
              </a:rPr>
              <a:t>public</a:t>
            </a:r>
            <a:r>
              <a:rPr lang="fr-FR" sz="1400" b="0" dirty="0">
                <a:solidFill>
                  <a:srgbClr val="D4D4D4"/>
                </a:solidFill>
                <a:effectLst/>
                <a:latin typeface="Consolas" panose="020B0609020204030204" pitchFamily="49" charset="0"/>
              </a:rPr>
              <a:t> </a:t>
            </a:r>
            <a:r>
              <a:rPr lang="fr-FR" sz="1400" b="0" dirty="0" err="1">
                <a:solidFill>
                  <a:srgbClr val="569CD6"/>
                </a:solidFill>
                <a:effectLst/>
                <a:latin typeface="Consolas" panose="020B0609020204030204" pitchFamily="49" charset="0"/>
              </a:rPr>
              <a:t>function</a:t>
            </a:r>
            <a:r>
              <a:rPr lang="fr-FR" sz="1400" b="0" dirty="0">
                <a:solidFill>
                  <a:srgbClr val="D4D4D4"/>
                </a:solidFill>
                <a:effectLst/>
                <a:latin typeface="Consolas" panose="020B0609020204030204" pitchFamily="49" charset="0"/>
              </a:rPr>
              <a:t> </a:t>
            </a:r>
            <a:r>
              <a:rPr lang="fr-FR" sz="1400" b="0" dirty="0" err="1">
                <a:solidFill>
                  <a:srgbClr val="DCDCAA"/>
                </a:solidFill>
                <a:effectLst/>
                <a:latin typeface="Consolas" panose="020B0609020204030204" pitchFamily="49" charset="0"/>
              </a:rPr>
              <a:t>configureMenuItems</a:t>
            </a:r>
            <a:r>
              <a:rPr lang="fr-FR" sz="1400" b="0" dirty="0">
                <a:solidFill>
                  <a:srgbClr val="D4D4D4"/>
                </a:solidFill>
                <a:effectLst/>
                <a:latin typeface="Consolas" panose="020B0609020204030204" pitchFamily="49" charset="0"/>
              </a:rPr>
              <a:t>(): </a:t>
            </a:r>
            <a:r>
              <a:rPr lang="fr-FR" sz="1400" b="0" dirty="0" err="1">
                <a:solidFill>
                  <a:srgbClr val="569CD6"/>
                </a:solidFill>
                <a:effectLst/>
                <a:latin typeface="Consolas" panose="020B0609020204030204" pitchFamily="49" charset="0"/>
              </a:rPr>
              <a:t>iterable</a:t>
            </a:r>
            <a:endParaRPr lang="fr-FR" sz="1400" b="0" dirty="0">
              <a:solidFill>
                <a:srgbClr val="D4D4D4"/>
              </a:solidFill>
              <a:effectLst/>
              <a:latin typeface="Consolas" panose="020B0609020204030204" pitchFamily="49" charset="0"/>
            </a:endParaRPr>
          </a:p>
          <a:p>
            <a:r>
              <a:rPr lang="fr-FR" sz="1400" b="0" dirty="0">
                <a:solidFill>
                  <a:srgbClr val="D4D4D4"/>
                </a:solidFill>
                <a:effectLst/>
                <a:latin typeface="Consolas" panose="020B0609020204030204" pitchFamily="49" charset="0"/>
              </a:rPr>
              <a:t>    {</a:t>
            </a:r>
          </a:p>
          <a:p>
            <a:r>
              <a:rPr lang="fr-FR" sz="1400" b="0" dirty="0">
                <a:solidFill>
                  <a:srgbClr val="D4D4D4"/>
                </a:solidFill>
                <a:effectLst/>
                <a:latin typeface="Consolas" panose="020B0609020204030204" pitchFamily="49" charset="0"/>
              </a:rPr>
              <a:t>        </a:t>
            </a:r>
            <a:r>
              <a:rPr lang="fr-FR" sz="1400" b="0" dirty="0">
                <a:solidFill>
                  <a:srgbClr val="6A9955"/>
                </a:solidFill>
                <a:effectLst/>
                <a:latin typeface="Consolas" panose="020B0609020204030204" pitchFamily="49" charset="0"/>
              </a:rPr>
              <a:t>// </a:t>
            </a:r>
            <a:r>
              <a:rPr lang="fr-FR" sz="1400" b="0" dirty="0" err="1">
                <a:solidFill>
                  <a:srgbClr val="6A9955"/>
                </a:solidFill>
                <a:effectLst/>
                <a:latin typeface="Consolas" panose="020B0609020204030204" pitchFamily="49" charset="0"/>
              </a:rPr>
              <a:t>linkToDashboard</a:t>
            </a:r>
            <a:r>
              <a:rPr lang="fr-FR" sz="1400" b="0" dirty="0">
                <a:solidFill>
                  <a:srgbClr val="6A9955"/>
                </a:solidFill>
                <a:effectLst/>
                <a:latin typeface="Consolas" panose="020B0609020204030204" pitchFamily="49" charset="0"/>
              </a:rPr>
              <a:t> permet de créer le home du menu</a:t>
            </a:r>
            <a:endParaRPr lang="fr-FR" sz="1400" b="0" dirty="0">
              <a:solidFill>
                <a:srgbClr val="D4D4D4"/>
              </a:solidFill>
              <a:effectLst/>
              <a:latin typeface="Consolas" panose="020B0609020204030204" pitchFamily="49" charset="0"/>
            </a:endParaRPr>
          </a:p>
          <a:p>
            <a:r>
              <a:rPr lang="fr-FR" sz="1400" b="0" dirty="0">
                <a:solidFill>
                  <a:srgbClr val="D4D4D4"/>
                </a:solidFill>
                <a:effectLst/>
                <a:latin typeface="Consolas" panose="020B0609020204030204" pitchFamily="49" charset="0"/>
              </a:rPr>
              <a:t>        </a:t>
            </a:r>
            <a:r>
              <a:rPr lang="fr-FR" sz="1400" b="0" dirty="0" err="1">
                <a:solidFill>
                  <a:srgbClr val="C586C0"/>
                </a:solidFill>
                <a:effectLst/>
                <a:latin typeface="Consolas" panose="020B0609020204030204" pitchFamily="49" charset="0"/>
              </a:rPr>
              <a:t>yield</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MenuItem</a:t>
            </a:r>
            <a:r>
              <a:rPr lang="fr-FR" sz="1400" b="0" dirty="0">
                <a:solidFill>
                  <a:srgbClr val="D4D4D4"/>
                </a:solidFill>
                <a:effectLst/>
                <a:latin typeface="Consolas" panose="020B0609020204030204" pitchFamily="49" charset="0"/>
              </a:rPr>
              <a:t>::</a:t>
            </a:r>
            <a:r>
              <a:rPr lang="fr-FR" sz="1400" b="0" dirty="0" err="1">
                <a:solidFill>
                  <a:srgbClr val="DCDCAA"/>
                </a:solidFill>
                <a:effectLst/>
                <a:latin typeface="Consolas" panose="020B0609020204030204" pitchFamily="49" charset="0"/>
              </a:rPr>
              <a:t>linkToDashboard</a:t>
            </a:r>
            <a:r>
              <a:rPr lang="fr-FR" sz="1400" b="0" dirty="0">
                <a:solidFill>
                  <a:srgbClr val="D4D4D4"/>
                </a:solidFill>
                <a:effectLst/>
                <a:latin typeface="Consolas" panose="020B0609020204030204" pitchFamily="49" charset="0"/>
              </a:rPr>
              <a:t>(</a:t>
            </a:r>
            <a:r>
              <a:rPr lang="fr-FR" sz="1400" b="0" dirty="0">
                <a:solidFill>
                  <a:srgbClr val="CE9178"/>
                </a:solidFill>
                <a:effectLst/>
                <a:latin typeface="Consolas" panose="020B0609020204030204" pitchFamily="49" charset="0"/>
              </a:rPr>
              <a:t>'Tableau de bord'</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'fa fa-home'</a:t>
            </a:r>
            <a:r>
              <a:rPr lang="fr-FR" sz="1400" b="0" dirty="0">
                <a:solidFill>
                  <a:srgbClr val="D4D4D4"/>
                </a:solidFill>
                <a:effectLst/>
                <a:latin typeface="Consolas" panose="020B0609020204030204" pitchFamily="49" charset="0"/>
              </a:rPr>
              <a:t>);</a:t>
            </a:r>
          </a:p>
          <a:p>
            <a:r>
              <a:rPr lang="fr-FR" sz="1400" b="0" dirty="0">
                <a:solidFill>
                  <a:srgbClr val="D4D4D4"/>
                </a:solidFill>
                <a:effectLst/>
                <a:latin typeface="Consolas" panose="020B0609020204030204" pitchFamily="49" charset="0"/>
              </a:rPr>
              <a:t>        </a:t>
            </a:r>
            <a:r>
              <a:rPr lang="fr-FR" sz="1400" b="0" dirty="0">
                <a:solidFill>
                  <a:srgbClr val="6A9955"/>
                </a:solidFill>
                <a:effectLst/>
                <a:latin typeface="Consolas" panose="020B0609020204030204" pitchFamily="49" charset="0"/>
              </a:rPr>
              <a:t>// </a:t>
            </a:r>
            <a:r>
              <a:rPr lang="fr-FR" sz="1400" b="0" dirty="0" err="1">
                <a:solidFill>
                  <a:srgbClr val="6A9955"/>
                </a:solidFill>
                <a:effectLst/>
                <a:latin typeface="Consolas" panose="020B0609020204030204" pitchFamily="49" charset="0"/>
              </a:rPr>
              <a:t>linkToCrud</a:t>
            </a:r>
            <a:r>
              <a:rPr lang="fr-FR" sz="1400" b="0" dirty="0">
                <a:solidFill>
                  <a:srgbClr val="6A9955"/>
                </a:solidFill>
                <a:effectLst/>
                <a:latin typeface="Consolas" panose="020B0609020204030204" pitchFamily="49" charset="0"/>
              </a:rPr>
              <a:t> permet de créer les menus en les reliant a une table</a:t>
            </a:r>
            <a:endParaRPr lang="fr-FR" sz="1400" b="0" dirty="0">
              <a:solidFill>
                <a:srgbClr val="D4D4D4"/>
              </a:solidFill>
              <a:effectLst/>
              <a:latin typeface="Consolas" panose="020B0609020204030204" pitchFamily="49" charset="0"/>
            </a:endParaRPr>
          </a:p>
          <a:p>
            <a:r>
              <a:rPr lang="fr-FR" sz="1400" b="0" dirty="0">
                <a:solidFill>
                  <a:srgbClr val="D4D4D4"/>
                </a:solidFill>
                <a:effectLst/>
                <a:latin typeface="Consolas" panose="020B0609020204030204" pitchFamily="49" charset="0"/>
              </a:rPr>
              <a:t>        </a:t>
            </a:r>
            <a:r>
              <a:rPr lang="fr-FR" sz="1400" b="0" dirty="0" err="1">
                <a:solidFill>
                  <a:srgbClr val="C586C0"/>
                </a:solidFill>
                <a:effectLst/>
                <a:latin typeface="Consolas" panose="020B0609020204030204" pitchFamily="49" charset="0"/>
              </a:rPr>
              <a:t>yield</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MenuItem</a:t>
            </a:r>
            <a:r>
              <a:rPr lang="fr-FR" sz="1400" b="0" dirty="0">
                <a:solidFill>
                  <a:srgbClr val="D4D4D4"/>
                </a:solidFill>
                <a:effectLst/>
                <a:latin typeface="Consolas" panose="020B0609020204030204" pitchFamily="49" charset="0"/>
              </a:rPr>
              <a:t>::</a:t>
            </a:r>
            <a:r>
              <a:rPr lang="fr-FR" sz="1400" b="0" dirty="0" err="1">
                <a:solidFill>
                  <a:srgbClr val="DCDCAA"/>
                </a:solidFill>
                <a:effectLst/>
                <a:latin typeface="Consolas" panose="020B0609020204030204" pitchFamily="49" charset="0"/>
              </a:rPr>
              <a:t>linkToCrud</a:t>
            </a:r>
            <a:r>
              <a:rPr lang="fr-FR" sz="1400" b="0" dirty="0">
                <a:solidFill>
                  <a:srgbClr val="D4D4D4"/>
                </a:solidFill>
                <a:effectLst/>
                <a:latin typeface="Consolas" panose="020B0609020204030204" pitchFamily="49" charset="0"/>
              </a:rPr>
              <a:t>(</a:t>
            </a:r>
            <a:r>
              <a:rPr lang="fr-FR" sz="1400" b="0" dirty="0">
                <a:solidFill>
                  <a:srgbClr val="CE9178"/>
                </a:solidFill>
                <a:effectLst/>
                <a:latin typeface="Consolas" panose="020B0609020204030204" pitchFamily="49" charset="0"/>
              </a:rPr>
              <a:t>'Utilisateurs'</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a:t>
            </a:r>
            <a:r>
              <a:rPr lang="fr-FR" sz="1400" b="0" dirty="0" err="1">
                <a:solidFill>
                  <a:srgbClr val="CE9178"/>
                </a:solidFill>
                <a:effectLst/>
                <a:latin typeface="Consolas" panose="020B0609020204030204" pitchFamily="49" charset="0"/>
              </a:rPr>
              <a:t>fas</a:t>
            </a:r>
            <a:r>
              <a:rPr lang="fr-FR" sz="1400" b="0" dirty="0">
                <a:solidFill>
                  <a:srgbClr val="CE9178"/>
                </a:solidFill>
                <a:effectLst/>
                <a:latin typeface="Consolas" panose="020B0609020204030204" pitchFamily="49" charset="0"/>
              </a:rPr>
              <a:t> fa-user'</a:t>
            </a:r>
            <a:r>
              <a:rPr lang="fr-FR" sz="1400" b="0" dirty="0">
                <a:solidFill>
                  <a:srgbClr val="D4D4D4"/>
                </a:solidFill>
                <a:effectLst/>
                <a:latin typeface="Consolas" panose="020B0609020204030204" pitchFamily="49" charset="0"/>
              </a:rPr>
              <a:t>, </a:t>
            </a:r>
            <a:r>
              <a:rPr lang="fr-FR" sz="1400" b="0" dirty="0">
                <a:solidFill>
                  <a:srgbClr val="4EC9B0"/>
                </a:solidFill>
                <a:effectLst/>
                <a:latin typeface="Consolas" panose="020B0609020204030204" pitchFamily="49" charset="0"/>
              </a:rPr>
              <a:t>User</a:t>
            </a:r>
            <a:r>
              <a:rPr lang="fr-FR" sz="1400" b="0" dirty="0">
                <a:solidFill>
                  <a:srgbClr val="D4D4D4"/>
                </a:solidFill>
                <a:effectLst/>
                <a:latin typeface="Consolas" panose="020B0609020204030204" pitchFamily="49" charset="0"/>
              </a:rPr>
              <a:t>::</a:t>
            </a:r>
            <a:r>
              <a:rPr lang="fr-FR" sz="1400" b="0" dirty="0">
                <a:solidFill>
                  <a:srgbClr val="569CD6"/>
                </a:solidFill>
                <a:effectLst/>
                <a:latin typeface="Consolas" panose="020B0609020204030204" pitchFamily="49" charset="0"/>
              </a:rPr>
              <a:t>class</a:t>
            </a:r>
            <a:r>
              <a:rPr lang="fr-FR" sz="1400" b="0" dirty="0">
                <a:solidFill>
                  <a:srgbClr val="D4D4D4"/>
                </a:solidFill>
                <a:effectLst/>
                <a:latin typeface="Consolas" panose="020B0609020204030204" pitchFamily="49" charset="0"/>
              </a:rPr>
              <a:t>);</a:t>
            </a:r>
          </a:p>
          <a:p>
            <a:r>
              <a:rPr lang="fr-FR" sz="1400" b="0" dirty="0">
                <a:solidFill>
                  <a:srgbClr val="D4D4D4"/>
                </a:solidFill>
                <a:effectLst/>
                <a:latin typeface="Consolas" panose="020B0609020204030204" pitchFamily="49" charset="0"/>
              </a:rPr>
              <a:t>        </a:t>
            </a:r>
            <a:r>
              <a:rPr lang="fr-FR" sz="1400" b="0" dirty="0" err="1">
                <a:solidFill>
                  <a:srgbClr val="C586C0"/>
                </a:solidFill>
                <a:effectLst/>
                <a:latin typeface="Consolas" panose="020B0609020204030204" pitchFamily="49" charset="0"/>
              </a:rPr>
              <a:t>yield</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MenuItem</a:t>
            </a:r>
            <a:r>
              <a:rPr lang="fr-FR" sz="1400" b="0" dirty="0">
                <a:solidFill>
                  <a:srgbClr val="D4D4D4"/>
                </a:solidFill>
                <a:effectLst/>
                <a:latin typeface="Consolas" panose="020B0609020204030204" pitchFamily="49" charset="0"/>
              </a:rPr>
              <a:t>::</a:t>
            </a:r>
            <a:r>
              <a:rPr lang="fr-FR" sz="1400" b="0" dirty="0" err="1">
                <a:solidFill>
                  <a:srgbClr val="DCDCAA"/>
                </a:solidFill>
                <a:effectLst/>
                <a:latin typeface="Consolas" panose="020B0609020204030204" pitchFamily="49" charset="0"/>
              </a:rPr>
              <a:t>linkToCrud</a:t>
            </a:r>
            <a:r>
              <a:rPr lang="fr-FR" sz="1400" b="0" dirty="0">
                <a:solidFill>
                  <a:srgbClr val="D4D4D4"/>
                </a:solidFill>
                <a:effectLst/>
                <a:latin typeface="Consolas" panose="020B0609020204030204" pitchFamily="49" charset="0"/>
              </a:rPr>
              <a:t>(</a:t>
            </a:r>
            <a:r>
              <a:rPr lang="fr-FR" sz="1400" b="0" dirty="0">
                <a:solidFill>
                  <a:srgbClr val="CE9178"/>
                </a:solidFill>
                <a:effectLst/>
                <a:latin typeface="Consolas" panose="020B0609020204030204" pitchFamily="49" charset="0"/>
              </a:rPr>
              <a:t>'Catégories'</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a:t>
            </a:r>
            <a:r>
              <a:rPr lang="fr-FR" sz="1400" b="0" dirty="0" err="1">
                <a:solidFill>
                  <a:srgbClr val="CE9178"/>
                </a:solidFill>
                <a:effectLst/>
                <a:latin typeface="Consolas" panose="020B0609020204030204" pitchFamily="49" charset="0"/>
              </a:rPr>
              <a:t>fas</a:t>
            </a:r>
            <a:r>
              <a:rPr lang="fr-FR" sz="1400" b="0" dirty="0">
                <a:solidFill>
                  <a:srgbClr val="CE9178"/>
                </a:solidFill>
                <a:effectLst/>
                <a:latin typeface="Consolas" panose="020B0609020204030204" pitchFamily="49" charset="0"/>
              </a:rPr>
              <a:t> fa-</a:t>
            </a:r>
            <a:r>
              <a:rPr lang="fr-FR" sz="1400" b="0" dirty="0" err="1">
                <a:solidFill>
                  <a:srgbClr val="CE9178"/>
                </a:solidFill>
                <a:effectLst/>
                <a:latin typeface="Consolas" panose="020B0609020204030204" pitchFamily="49" charset="0"/>
              </a:rPr>
              <a:t>list</a:t>
            </a:r>
            <a:r>
              <a:rPr lang="fr-FR" sz="1400" b="0" dirty="0">
                <a:solidFill>
                  <a:srgbClr val="CE9178"/>
                </a:solidFill>
                <a:effectLst/>
                <a:latin typeface="Consolas" panose="020B0609020204030204" pitchFamily="49" charset="0"/>
              </a:rPr>
              <a:t>'</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Category</a:t>
            </a:r>
            <a:r>
              <a:rPr lang="fr-FR" sz="1400" b="0" dirty="0">
                <a:solidFill>
                  <a:srgbClr val="D4D4D4"/>
                </a:solidFill>
                <a:effectLst/>
                <a:latin typeface="Consolas" panose="020B0609020204030204" pitchFamily="49" charset="0"/>
              </a:rPr>
              <a:t>::</a:t>
            </a:r>
            <a:r>
              <a:rPr lang="fr-FR" sz="1400" b="0" dirty="0">
                <a:solidFill>
                  <a:srgbClr val="569CD6"/>
                </a:solidFill>
                <a:effectLst/>
                <a:latin typeface="Consolas" panose="020B0609020204030204" pitchFamily="49" charset="0"/>
              </a:rPr>
              <a:t>class</a:t>
            </a:r>
            <a:r>
              <a:rPr lang="fr-FR" sz="1400" b="0" dirty="0">
                <a:solidFill>
                  <a:srgbClr val="D4D4D4"/>
                </a:solidFill>
                <a:effectLst/>
                <a:latin typeface="Consolas" panose="020B0609020204030204" pitchFamily="49" charset="0"/>
              </a:rPr>
              <a:t>);</a:t>
            </a:r>
          </a:p>
          <a:p>
            <a:r>
              <a:rPr lang="fr-FR" sz="1400" b="0" dirty="0">
                <a:solidFill>
                  <a:srgbClr val="D4D4D4"/>
                </a:solidFill>
                <a:effectLst/>
                <a:latin typeface="Consolas" panose="020B0609020204030204" pitchFamily="49" charset="0"/>
              </a:rPr>
              <a:t>        </a:t>
            </a:r>
            <a:r>
              <a:rPr lang="fr-FR" sz="1400" b="0" dirty="0" err="1">
                <a:solidFill>
                  <a:srgbClr val="C586C0"/>
                </a:solidFill>
                <a:effectLst/>
                <a:latin typeface="Consolas" panose="020B0609020204030204" pitchFamily="49" charset="0"/>
              </a:rPr>
              <a:t>yield</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MenuItem</a:t>
            </a:r>
            <a:r>
              <a:rPr lang="fr-FR" sz="1400" b="0" dirty="0">
                <a:solidFill>
                  <a:srgbClr val="D4D4D4"/>
                </a:solidFill>
                <a:effectLst/>
                <a:latin typeface="Consolas" panose="020B0609020204030204" pitchFamily="49" charset="0"/>
              </a:rPr>
              <a:t>::</a:t>
            </a:r>
            <a:r>
              <a:rPr lang="fr-FR" sz="1400" b="0" dirty="0" err="1">
                <a:solidFill>
                  <a:srgbClr val="DCDCAA"/>
                </a:solidFill>
                <a:effectLst/>
                <a:latin typeface="Consolas" panose="020B0609020204030204" pitchFamily="49" charset="0"/>
              </a:rPr>
              <a:t>linkToCrud</a:t>
            </a:r>
            <a:r>
              <a:rPr lang="fr-FR" sz="1400" b="0" dirty="0">
                <a:solidFill>
                  <a:srgbClr val="D4D4D4"/>
                </a:solidFill>
                <a:effectLst/>
                <a:latin typeface="Consolas" panose="020B0609020204030204" pitchFamily="49" charset="0"/>
              </a:rPr>
              <a:t>(</a:t>
            </a:r>
            <a:r>
              <a:rPr lang="fr-FR" sz="1400" b="0" dirty="0">
                <a:solidFill>
                  <a:srgbClr val="CE9178"/>
                </a:solidFill>
                <a:effectLst/>
                <a:latin typeface="Consolas" panose="020B0609020204030204" pitchFamily="49" charset="0"/>
              </a:rPr>
              <a:t>'Produits'</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a:t>
            </a:r>
            <a:r>
              <a:rPr lang="fr-FR" sz="1400" b="0" dirty="0" err="1">
                <a:solidFill>
                  <a:srgbClr val="CE9178"/>
                </a:solidFill>
                <a:effectLst/>
                <a:latin typeface="Consolas" panose="020B0609020204030204" pitchFamily="49" charset="0"/>
              </a:rPr>
              <a:t>fas</a:t>
            </a:r>
            <a:r>
              <a:rPr lang="fr-FR" sz="1400" b="0" dirty="0">
                <a:solidFill>
                  <a:srgbClr val="CE9178"/>
                </a:solidFill>
                <a:effectLst/>
                <a:latin typeface="Consolas" panose="020B0609020204030204" pitchFamily="49" charset="0"/>
              </a:rPr>
              <a:t> fa-tag'</a:t>
            </a:r>
            <a:r>
              <a:rPr lang="fr-FR" sz="1400" b="0" dirty="0">
                <a:solidFill>
                  <a:srgbClr val="D4D4D4"/>
                </a:solidFill>
                <a:effectLst/>
                <a:latin typeface="Consolas" panose="020B0609020204030204" pitchFamily="49" charset="0"/>
              </a:rPr>
              <a:t>, </a:t>
            </a:r>
            <a:r>
              <a:rPr lang="fr-FR" sz="1400" b="0" dirty="0">
                <a:solidFill>
                  <a:srgbClr val="4EC9B0"/>
                </a:solidFill>
                <a:effectLst/>
                <a:latin typeface="Consolas" panose="020B0609020204030204" pitchFamily="49" charset="0"/>
              </a:rPr>
              <a:t>Product</a:t>
            </a:r>
            <a:r>
              <a:rPr lang="fr-FR" sz="1400" b="0" dirty="0">
                <a:solidFill>
                  <a:srgbClr val="D4D4D4"/>
                </a:solidFill>
                <a:effectLst/>
                <a:latin typeface="Consolas" panose="020B0609020204030204" pitchFamily="49" charset="0"/>
              </a:rPr>
              <a:t>::</a:t>
            </a:r>
            <a:r>
              <a:rPr lang="fr-FR" sz="1400" b="0" dirty="0">
                <a:solidFill>
                  <a:srgbClr val="569CD6"/>
                </a:solidFill>
                <a:effectLst/>
                <a:latin typeface="Consolas" panose="020B0609020204030204" pitchFamily="49" charset="0"/>
              </a:rPr>
              <a:t>class</a:t>
            </a:r>
            <a:r>
              <a:rPr lang="fr-FR" sz="1400" b="0" dirty="0">
                <a:solidFill>
                  <a:srgbClr val="D4D4D4"/>
                </a:solidFill>
                <a:effectLst/>
                <a:latin typeface="Consolas" panose="020B0609020204030204" pitchFamily="49" charset="0"/>
              </a:rPr>
              <a:t>);</a:t>
            </a:r>
          </a:p>
          <a:p>
            <a:r>
              <a:rPr lang="fr-FR" sz="1400" b="0" dirty="0">
                <a:solidFill>
                  <a:srgbClr val="D4D4D4"/>
                </a:solidFill>
                <a:effectLst/>
                <a:latin typeface="Consolas" panose="020B0609020204030204" pitchFamily="49" charset="0"/>
              </a:rPr>
              <a:t>        </a:t>
            </a:r>
            <a:r>
              <a:rPr lang="fr-FR" sz="1400" b="0" dirty="0" err="1">
                <a:solidFill>
                  <a:srgbClr val="C586C0"/>
                </a:solidFill>
                <a:effectLst/>
                <a:latin typeface="Consolas" panose="020B0609020204030204" pitchFamily="49" charset="0"/>
              </a:rPr>
              <a:t>yield</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MenuItem</a:t>
            </a:r>
            <a:r>
              <a:rPr lang="fr-FR" sz="1400" b="0" dirty="0">
                <a:solidFill>
                  <a:srgbClr val="D4D4D4"/>
                </a:solidFill>
                <a:effectLst/>
                <a:latin typeface="Consolas" panose="020B0609020204030204" pitchFamily="49" charset="0"/>
              </a:rPr>
              <a:t>::</a:t>
            </a:r>
            <a:r>
              <a:rPr lang="fr-FR" sz="1400" b="0" dirty="0" err="1">
                <a:solidFill>
                  <a:srgbClr val="DCDCAA"/>
                </a:solidFill>
                <a:effectLst/>
                <a:latin typeface="Consolas" panose="020B0609020204030204" pitchFamily="49" charset="0"/>
              </a:rPr>
              <a:t>linkToCrud</a:t>
            </a:r>
            <a:r>
              <a:rPr lang="fr-FR" sz="1400" b="0" dirty="0">
                <a:solidFill>
                  <a:srgbClr val="D4D4D4"/>
                </a:solidFill>
                <a:effectLst/>
                <a:latin typeface="Consolas" panose="020B0609020204030204" pitchFamily="49" charset="0"/>
              </a:rPr>
              <a:t>(</a:t>
            </a:r>
            <a:r>
              <a:rPr lang="fr-FR" sz="1400" b="0" dirty="0">
                <a:solidFill>
                  <a:srgbClr val="CE9178"/>
                </a:solidFill>
                <a:effectLst/>
                <a:latin typeface="Consolas" panose="020B0609020204030204" pitchFamily="49" charset="0"/>
              </a:rPr>
              <a:t>'Transporteurs'</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a:t>
            </a:r>
            <a:r>
              <a:rPr lang="fr-FR" sz="1400" b="0" dirty="0" err="1">
                <a:solidFill>
                  <a:srgbClr val="CE9178"/>
                </a:solidFill>
                <a:effectLst/>
                <a:latin typeface="Consolas" panose="020B0609020204030204" pitchFamily="49" charset="0"/>
              </a:rPr>
              <a:t>fas</a:t>
            </a:r>
            <a:r>
              <a:rPr lang="fr-FR" sz="1400" b="0" dirty="0">
                <a:solidFill>
                  <a:srgbClr val="CE9178"/>
                </a:solidFill>
                <a:effectLst/>
                <a:latin typeface="Consolas" panose="020B0609020204030204" pitchFamily="49" charset="0"/>
              </a:rPr>
              <a:t> fa-truck'</a:t>
            </a:r>
            <a:r>
              <a:rPr lang="fr-FR" sz="1400" b="0" dirty="0">
                <a:solidFill>
                  <a:srgbClr val="D4D4D4"/>
                </a:solidFill>
                <a:effectLst/>
                <a:latin typeface="Consolas" panose="020B0609020204030204" pitchFamily="49" charset="0"/>
              </a:rPr>
              <a:t>, </a:t>
            </a:r>
            <a:r>
              <a:rPr lang="fr-FR" sz="1400" b="0" dirty="0">
                <a:solidFill>
                  <a:srgbClr val="4EC9B0"/>
                </a:solidFill>
                <a:effectLst/>
                <a:latin typeface="Consolas" panose="020B0609020204030204" pitchFamily="49" charset="0"/>
              </a:rPr>
              <a:t>Carrier</a:t>
            </a:r>
            <a:r>
              <a:rPr lang="fr-FR" sz="1400" b="0" dirty="0">
                <a:solidFill>
                  <a:srgbClr val="D4D4D4"/>
                </a:solidFill>
                <a:effectLst/>
                <a:latin typeface="Consolas" panose="020B0609020204030204" pitchFamily="49" charset="0"/>
              </a:rPr>
              <a:t>::</a:t>
            </a:r>
            <a:r>
              <a:rPr lang="fr-FR" sz="1400" b="0" dirty="0">
                <a:solidFill>
                  <a:srgbClr val="569CD6"/>
                </a:solidFill>
                <a:effectLst/>
                <a:latin typeface="Consolas" panose="020B0609020204030204" pitchFamily="49" charset="0"/>
              </a:rPr>
              <a:t>class</a:t>
            </a:r>
            <a:r>
              <a:rPr lang="fr-FR" sz="1400" b="0" dirty="0">
                <a:solidFill>
                  <a:srgbClr val="D4D4D4"/>
                </a:solidFill>
                <a:effectLst/>
                <a:latin typeface="Consolas" panose="020B0609020204030204" pitchFamily="49" charset="0"/>
              </a:rPr>
              <a:t>);</a:t>
            </a:r>
          </a:p>
          <a:p>
            <a:r>
              <a:rPr lang="fr-FR" sz="1400" b="0" dirty="0">
                <a:solidFill>
                  <a:srgbClr val="D4D4D4"/>
                </a:solidFill>
                <a:effectLst/>
                <a:latin typeface="Consolas" panose="020B0609020204030204" pitchFamily="49" charset="0"/>
              </a:rPr>
              <a:t>        </a:t>
            </a:r>
            <a:r>
              <a:rPr lang="fr-FR" sz="1400" b="0" dirty="0" err="1">
                <a:solidFill>
                  <a:srgbClr val="C586C0"/>
                </a:solidFill>
                <a:effectLst/>
                <a:latin typeface="Consolas" panose="020B0609020204030204" pitchFamily="49" charset="0"/>
              </a:rPr>
              <a:t>yield</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MenuItem</a:t>
            </a:r>
            <a:r>
              <a:rPr lang="fr-FR" sz="1400" b="0" dirty="0">
                <a:solidFill>
                  <a:srgbClr val="D4D4D4"/>
                </a:solidFill>
                <a:effectLst/>
                <a:latin typeface="Consolas" panose="020B0609020204030204" pitchFamily="49" charset="0"/>
              </a:rPr>
              <a:t>::</a:t>
            </a:r>
            <a:r>
              <a:rPr lang="fr-FR" sz="1400" b="0" dirty="0" err="1">
                <a:solidFill>
                  <a:srgbClr val="DCDCAA"/>
                </a:solidFill>
                <a:effectLst/>
                <a:latin typeface="Consolas" panose="020B0609020204030204" pitchFamily="49" charset="0"/>
              </a:rPr>
              <a:t>linkToCrud</a:t>
            </a:r>
            <a:r>
              <a:rPr lang="fr-FR" sz="1400" b="0" dirty="0">
                <a:solidFill>
                  <a:srgbClr val="D4D4D4"/>
                </a:solidFill>
                <a:effectLst/>
                <a:latin typeface="Consolas" panose="020B0609020204030204" pitchFamily="49" charset="0"/>
              </a:rPr>
              <a:t>(</a:t>
            </a:r>
            <a:r>
              <a:rPr lang="fr-FR" sz="1400" b="0" dirty="0">
                <a:solidFill>
                  <a:srgbClr val="CE9178"/>
                </a:solidFill>
                <a:effectLst/>
                <a:latin typeface="Consolas" panose="020B0609020204030204" pitchFamily="49" charset="0"/>
              </a:rPr>
              <a:t>'Commandes'</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a:t>
            </a:r>
            <a:r>
              <a:rPr lang="fr-FR" sz="1400" b="0" dirty="0" err="1">
                <a:solidFill>
                  <a:srgbClr val="CE9178"/>
                </a:solidFill>
                <a:effectLst/>
                <a:latin typeface="Consolas" panose="020B0609020204030204" pitchFamily="49" charset="0"/>
              </a:rPr>
              <a:t>fas</a:t>
            </a:r>
            <a:r>
              <a:rPr lang="fr-FR" sz="1400" b="0" dirty="0">
                <a:solidFill>
                  <a:srgbClr val="CE9178"/>
                </a:solidFill>
                <a:effectLst/>
                <a:latin typeface="Consolas" panose="020B0609020204030204" pitchFamily="49" charset="0"/>
              </a:rPr>
              <a:t> fa-shopping-</a:t>
            </a:r>
            <a:r>
              <a:rPr lang="fr-FR" sz="1400" b="0" dirty="0" err="1">
                <a:solidFill>
                  <a:srgbClr val="CE9178"/>
                </a:solidFill>
                <a:effectLst/>
                <a:latin typeface="Consolas" panose="020B0609020204030204" pitchFamily="49" charset="0"/>
              </a:rPr>
              <a:t>cart</a:t>
            </a:r>
            <a:r>
              <a:rPr lang="fr-FR" sz="1400" b="0" dirty="0">
                <a:solidFill>
                  <a:srgbClr val="CE9178"/>
                </a:solidFill>
                <a:effectLst/>
                <a:latin typeface="Consolas" panose="020B0609020204030204" pitchFamily="49" charset="0"/>
              </a:rPr>
              <a:t>'</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Order</a:t>
            </a:r>
            <a:r>
              <a:rPr lang="fr-FR" sz="1400" b="0" dirty="0">
                <a:solidFill>
                  <a:srgbClr val="D4D4D4"/>
                </a:solidFill>
                <a:effectLst/>
                <a:latin typeface="Consolas" panose="020B0609020204030204" pitchFamily="49" charset="0"/>
              </a:rPr>
              <a:t>::</a:t>
            </a:r>
            <a:r>
              <a:rPr lang="fr-FR" sz="1400" b="0" dirty="0">
                <a:solidFill>
                  <a:srgbClr val="569CD6"/>
                </a:solidFill>
                <a:effectLst/>
                <a:latin typeface="Consolas" panose="020B0609020204030204" pitchFamily="49" charset="0"/>
              </a:rPr>
              <a:t>class</a:t>
            </a:r>
            <a:r>
              <a:rPr lang="fr-FR" sz="1400" b="0" dirty="0">
                <a:solidFill>
                  <a:srgbClr val="D4D4D4"/>
                </a:solidFill>
                <a:effectLst/>
                <a:latin typeface="Consolas" panose="020B0609020204030204" pitchFamily="49" charset="0"/>
              </a:rPr>
              <a:t>); </a:t>
            </a:r>
          </a:p>
          <a:p>
            <a:r>
              <a:rPr lang="fr-FR" sz="1400" b="0" dirty="0">
                <a:solidFill>
                  <a:srgbClr val="D4D4D4"/>
                </a:solidFill>
                <a:effectLst/>
                <a:latin typeface="Consolas" panose="020B0609020204030204" pitchFamily="49" charset="0"/>
              </a:rPr>
              <a:t>        </a:t>
            </a:r>
            <a:r>
              <a:rPr lang="fr-FR" sz="1400" b="0" dirty="0" err="1">
                <a:solidFill>
                  <a:srgbClr val="C586C0"/>
                </a:solidFill>
                <a:effectLst/>
                <a:latin typeface="Consolas" panose="020B0609020204030204" pitchFamily="49" charset="0"/>
              </a:rPr>
              <a:t>yield</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MenuItem</a:t>
            </a:r>
            <a:r>
              <a:rPr lang="fr-FR" sz="1400" b="0" dirty="0">
                <a:solidFill>
                  <a:srgbClr val="D4D4D4"/>
                </a:solidFill>
                <a:effectLst/>
                <a:latin typeface="Consolas" panose="020B0609020204030204" pitchFamily="49" charset="0"/>
              </a:rPr>
              <a:t>::</a:t>
            </a:r>
            <a:r>
              <a:rPr lang="fr-FR" sz="1400" b="0" dirty="0" err="1">
                <a:solidFill>
                  <a:srgbClr val="DCDCAA"/>
                </a:solidFill>
                <a:effectLst/>
                <a:latin typeface="Consolas" panose="020B0609020204030204" pitchFamily="49" charset="0"/>
              </a:rPr>
              <a:t>linkToCrud</a:t>
            </a:r>
            <a:r>
              <a:rPr lang="fr-FR" sz="1400" b="0" dirty="0">
                <a:solidFill>
                  <a:srgbClr val="D4D4D4"/>
                </a:solidFill>
                <a:effectLst/>
                <a:latin typeface="Consolas" panose="020B0609020204030204" pitchFamily="49" charset="0"/>
              </a:rPr>
              <a:t>(</a:t>
            </a:r>
            <a:r>
              <a:rPr lang="fr-FR" sz="1400" b="0" dirty="0">
                <a:solidFill>
                  <a:srgbClr val="CE9178"/>
                </a:solidFill>
                <a:effectLst/>
                <a:latin typeface="Consolas" panose="020B0609020204030204" pitchFamily="49" charset="0"/>
              </a:rPr>
              <a:t>'Avis'</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a:t>
            </a:r>
            <a:r>
              <a:rPr lang="fr-FR" sz="1400" b="0" dirty="0" err="1">
                <a:solidFill>
                  <a:srgbClr val="CE9178"/>
                </a:solidFill>
                <a:effectLst/>
                <a:latin typeface="Consolas" panose="020B0609020204030204" pitchFamily="49" charset="0"/>
              </a:rPr>
              <a:t>fas</a:t>
            </a:r>
            <a:r>
              <a:rPr lang="fr-FR" sz="1400" b="0" dirty="0">
                <a:solidFill>
                  <a:srgbClr val="CE9178"/>
                </a:solidFill>
                <a:effectLst/>
                <a:latin typeface="Consolas" panose="020B0609020204030204" pitchFamily="49" charset="0"/>
              </a:rPr>
              <a:t> fa-desktop'</a:t>
            </a:r>
            <a:r>
              <a:rPr lang="fr-FR" sz="1400" b="0" dirty="0">
                <a:solidFill>
                  <a:srgbClr val="D4D4D4"/>
                </a:solidFill>
                <a:effectLst/>
                <a:latin typeface="Consolas" panose="020B0609020204030204" pitchFamily="49" charset="0"/>
              </a:rPr>
              <a:t>, </a:t>
            </a:r>
            <a:r>
              <a:rPr lang="fr-FR" sz="1400" b="0" dirty="0">
                <a:solidFill>
                  <a:srgbClr val="4EC9B0"/>
                </a:solidFill>
                <a:effectLst/>
                <a:latin typeface="Consolas" panose="020B0609020204030204" pitchFamily="49" charset="0"/>
              </a:rPr>
              <a:t>Avis</a:t>
            </a:r>
            <a:r>
              <a:rPr lang="fr-FR" sz="1400" b="0" dirty="0">
                <a:solidFill>
                  <a:srgbClr val="D4D4D4"/>
                </a:solidFill>
                <a:effectLst/>
                <a:latin typeface="Consolas" panose="020B0609020204030204" pitchFamily="49" charset="0"/>
              </a:rPr>
              <a:t>::</a:t>
            </a:r>
            <a:r>
              <a:rPr lang="fr-FR" sz="1400" b="0" dirty="0">
                <a:solidFill>
                  <a:srgbClr val="569CD6"/>
                </a:solidFill>
                <a:effectLst/>
                <a:latin typeface="Consolas" panose="020B0609020204030204" pitchFamily="49" charset="0"/>
              </a:rPr>
              <a:t>class</a:t>
            </a:r>
            <a:r>
              <a:rPr lang="fr-FR" sz="1400" b="0" dirty="0">
                <a:solidFill>
                  <a:srgbClr val="D4D4D4"/>
                </a:solidFill>
                <a:effectLst/>
                <a:latin typeface="Consolas" panose="020B0609020204030204" pitchFamily="49" charset="0"/>
              </a:rPr>
              <a:t>);      </a:t>
            </a:r>
          </a:p>
          <a:p>
            <a:r>
              <a:rPr lang="fr-FR" sz="1400" b="0" dirty="0">
                <a:solidFill>
                  <a:srgbClr val="D4D4D4"/>
                </a:solidFill>
                <a:effectLst/>
                <a:latin typeface="Consolas" panose="020B0609020204030204" pitchFamily="49" charset="0"/>
              </a:rPr>
              <a:t>        </a:t>
            </a:r>
            <a:r>
              <a:rPr lang="fr-FR" sz="1400" b="0" dirty="0" err="1">
                <a:solidFill>
                  <a:srgbClr val="C586C0"/>
                </a:solidFill>
                <a:effectLst/>
                <a:latin typeface="Consolas" panose="020B0609020204030204" pitchFamily="49" charset="0"/>
              </a:rPr>
              <a:t>yield</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MenuItem</a:t>
            </a:r>
            <a:r>
              <a:rPr lang="fr-FR" sz="1400" b="0" dirty="0">
                <a:solidFill>
                  <a:srgbClr val="D4D4D4"/>
                </a:solidFill>
                <a:effectLst/>
                <a:latin typeface="Consolas" panose="020B0609020204030204" pitchFamily="49" charset="0"/>
              </a:rPr>
              <a:t>::</a:t>
            </a:r>
            <a:r>
              <a:rPr lang="fr-FR" sz="1400" b="0" dirty="0" err="1">
                <a:solidFill>
                  <a:srgbClr val="DCDCAA"/>
                </a:solidFill>
                <a:effectLst/>
                <a:latin typeface="Consolas" panose="020B0609020204030204" pitchFamily="49" charset="0"/>
              </a:rPr>
              <a:t>linkToCrud</a:t>
            </a:r>
            <a:r>
              <a:rPr lang="fr-FR" sz="1400" b="0" dirty="0">
                <a:solidFill>
                  <a:srgbClr val="D4D4D4"/>
                </a:solidFill>
                <a:effectLst/>
                <a:latin typeface="Consolas" panose="020B0609020204030204" pitchFamily="49" charset="0"/>
              </a:rPr>
              <a:t>(</a:t>
            </a:r>
            <a:r>
              <a:rPr lang="fr-FR" sz="1400" b="0" dirty="0">
                <a:solidFill>
                  <a:srgbClr val="CE9178"/>
                </a:solidFill>
                <a:effectLst/>
                <a:latin typeface="Consolas" panose="020B0609020204030204" pitchFamily="49" charset="0"/>
              </a:rPr>
              <a:t>'Bannières'</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a:t>
            </a:r>
            <a:r>
              <a:rPr lang="fr-FR" sz="1400" b="0" dirty="0" err="1">
                <a:solidFill>
                  <a:srgbClr val="CE9178"/>
                </a:solidFill>
                <a:effectLst/>
                <a:latin typeface="Consolas" panose="020B0609020204030204" pitchFamily="49" charset="0"/>
              </a:rPr>
              <a:t>fas</a:t>
            </a:r>
            <a:r>
              <a:rPr lang="fr-FR" sz="1400" b="0" dirty="0">
                <a:solidFill>
                  <a:srgbClr val="CE9178"/>
                </a:solidFill>
                <a:effectLst/>
                <a:latin typeface="Consolas" panose="020B0609020204030204" pitchFamily="49" charset="0"/>
              </a:rPr>
              <a:t> fa-desktop'</a:t>
            </a:r>
            <a:r>
              <a:rPr lang="fr-FR" sz="1400" b="0" dirty="0">
                <a:solidFill>
                  <a:srgbClr val="D4D4D4"/>
                </a:solidFill>
                <a:effectLst/>
                <a:latin typeface="Consolas" panose="020B0609020204030204" pitchFamily="49" charset="0"/>
              </a:rPr>
              <a:t>, </a:t>
            </a:r>
            <a:r>
              <a:rPr lang="fr-FR" sz="1400" b="0" dirty="0">
                <a:solidFill>
                  <a:srgbClr val="4EC9B0"/>
                </a:solidFill>
                <a:effectLst/>
                <a:latin typeface="Consolas" panose="020B0609020204030204" pitchFamily="49" charset="0"/>
              </a:rPr>
              <a:t>Headers</a:t>
            </a:r>
            <a:r>
              <a:rPr lang="fr-FR" sz="1400" b="0" dirty="0">
                <a:solidFill>
                  <a:srgbClr val="D4D4D4"/>
                </a:solidFill>
                <a:effectLst/>
                <a:latin typeface="Consolas" panose="020B0609020204030204" pitchFamily="49" charset="0"/>
              </a:rPr>
              <a:t>::</a:t>
            </a:r>
            <a:r>
              <a:rPr lang="fr-FR" sz="1400" b="0" dirty="0">
                <a:solidFill>
                  <a:srgbClr val="569CD6"/>
                </a:solidFill>
                <a:effectLst/>
                <a:latin typeface="Consolas" panose="020B0609020204030204" pitchFamily="49" charset="0"/>
              </a:rPr>
              <a:t>class</a:t>
            </a:r>
            <a:r>
              <a:rPr lang="fr-FR" sz="1400" b="0" dirty="0">
                <a:solidFill>
                  <a:srgbClr val="D4D4D4"/>
                </a:solidFill>
                <a:effectLst/>
                <a:latin typeface="Consolas" panose="020B0609020204030204" pitchFamily="49" charset="0"/>
              </a:rPr>
              <a:t>);</a:t>
            </a:r>
          </a:p>
          <a:p>
            <a:r>
              <a:rPr lang="fr-FR" sz="1400" b="0" dirty="0">
                <a:solidFill>
                  <a:srgbClr val="D4D4D4"/>
                </a:solidFill>
                <a:effectLst/>
                <a:latin typeface="Consolas" panose="020B0609020204030204" pitchFamily="49" charset="0"/>
              </a:rPr>
              <a:t>        </a:t>
            </a:r>
            <a:r>
              <a:rPr lang="fr-FR" sz="1400" b="0" dirty="0">
                <a:solidFill>
                  <a:srgbClr val="C586C0"/>
                </a:solidFill>
                <a:effectLst/>
                <a:latin typeface="Consolas" panose="020B0609020204030204" pitchFamily="49" charset="0"/>
              </a:rPr>
              <a:t>return</a:t>
            </a:r>
            <a:r>
              <a:rPr lang="fr-FR" sz="1400" b="0" dirty="0">
                <a:solidFill>
                  <a:srgbClr val="D4D4D4"/>
                </a:solidFill>
                <a:effectLst/>
                <a:latin typeface="Consolas" panose="020B0609020204030204" pitchFamily="49" charset="0"/>
              </a:rPr>
              <a:t> [ </a:t>
            </a:r>
            <a:r>
              <a:rPr lang="fr-FR" sz="1400" b="0" dirty="0">
                <a:solidFill>
                  <a:srgbClr val="6A9955"/>
                </a:solidFill>
                <a:effectLst/>
                <a:latin typeface="Consolas" panose="020B0609020204030204" pitchFamily="49" charset="0"/>
              </a:rPr>
              <a:t>// </a:t>
            </a:r>
            <a:r>
              <a:rPr lang="fr-FR" sz="1400" b="0" dirty="0" err="1">
                <a:solidFill>
                  <a:srgbClr val="6A9955"/>
                </a:solidFill>
                <a:effectLst/>
                <a:latin typeface="Consolas" panose="020B0609020204030204" pitchFamily="49" charset="0"/>
              </a:rPr>
              <a:t>linkToRoute</a:t>
            </a:r>
            <a:r>
              <a:rPr lang="fr-FR" sz="1400" b="0" dirty="0">
                <a:solidFill>
                  <a:srgbClr val="6A9955"/>
                </a:solidFill>
                <a:effectLst/>
                <a:latin typeface="Consolas" panose="020B0609020204030204" pitchFamily="49" charset="0"/>
              </a:rPr>
              <a:t> permet de créer un lien pour retourner au site</a:t>
            </a:r>
            <a:endParaRPr lang="fr-FR" sz="1400" b="0" dirty="0">
              <a:solidFill>
                <a:srgbClr val="D4D4D4"/>
              </a:solidFill>
              <a:effectLst/>
              <a:latin typeface="Consolas" panose="020B0609020204030204" pitchFamily="49" charset="0"/>
            </a:endParaRPr>
          </a:p>
          <a:p>
            <a:r>
              <a:rPr lang="fr-FR" sz="1400" b="0" dirty="0">
                <a:solidFill>
                  <a:srgbClr val="D4D4D4"/>
                </a:solidFill>
                <a:effectLst/>
                <a:latin typeface="Consolas" panose="020B0609020204030204" pitchFamily="49" charset="0"/>
              </a:rPr>
              <a:t>            </a:t>
            </a:r>
            <a:r>
              <a:rPr lang="fr-FR" sz="1400" b="0" dirty="0" err="1">
                <a:solidFill>
                  <a:srgbClr val="C586C0"/>
                </a:solidFill>
                <a:effectLst/>
                <a:latin typeface="Consolas" panose="020B0609020204030204" pitchFamily="49" charset="0"/>
              </a:rPr>
              <a:t>yield</a:t>
            </a:r>
            <a:r>
              <a:rPr lang="fr-FR" sz="1400" b="0" dirty="0">
                <a:solidFill>
                  <a:srgbClr val="D4D4D4"/>
                </a:solidFill>
                <a:effectLst/>
                <a:latin typeface="Consolas" panose="020B0609020204030204" pitchFamily="49" charset="0"/>
              </a:rPr>
              <a:t> </a:t>
            </a:r>
            <a:r>
              <a:rPr lang="fr-FR" sz="1400" b="0" dirty="0" err="1">
                <a:solidFill>
                  <a:srgbClr val="4EC9B0"/>
                </a:solidFill>
                <a:effectLst/>
                <a:latin typeface="Consolas" panose="020B0609020204030204" pitchFamily="49" charset="0"/>
              </a:rPr>
              <a:t>MenuItem</a:t>
            </a:r>
            <a:r>
              <a:rPr lang="fr-FR" sz="1400" b="0" dirty="0">
                <a:solidFill>
                  <a:srgbClr val="D4D4D4"/>
                </a:solidFill>
                <a:effectLst/>
                <a:latin typeface="Consolas" panose="020B0609020204030204" pitchFamily="49" charset="0"/>
              </a:rPr>
              <a:t>::</a:t>
            </a:r>
            <a:r>
              <a:rPr lang="fr-FR" sz="1400" b="0" dirty="0" err="1">
                <a:solidFill>
                  <a:srgbClr val="DCDCAA"/>
                </a:solidFill>
                <a:effectLst/>
                <a:latin typeface="Consolas" panose="020B0609020204030204" pitchFamily="49" charset="0"/>
              </a:rPr>
              <a:t>linkToRoute</a:t>
            </a:r>
            <a:r>
              <a:rPr lang="fr-FR" sz="1400" b="0" dirty="0">
                <a:solidFill>
                  <a:srgbClr val="D4D4D4"/>
                </a:solidFill>
                <a:effectLst/>
                <a:latin typeface="Consolas" panose="020B0609020204030204" pitchFamily="49" charset="0"/>
              </a:rPr>
              <a:t>(</a:t>
            </a:r>
            <a:r>
              <a:rPr lang="fr-FR" sz="1400" b="0" dirty="0">
                <a:solidFill>
                  <a:srgbClr val="CE9178"/>
                </a:solidFill>
                <a:effectLst/>
                <a:latin typeface="Consolas" panose="020B0609020204030204" pitchFamily="49" charset="0"/>
              </a:rPr>
              <a:t>'Retour'</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'fa fa-home'</a:t>
            </a:r>
            <a:r>
              <a:rPr lang="fr-FR" sz="1400" b="0" dirty="0">
                <a:solidFill>
                  <a:srgbClr val="D4D4D4"/>
                </a:solidFill>
                <a:effectLst/>
                <a:latin typeface="Consolas" panose="020B0609020204030204" pitchFamily="49" charset="0"/>
              </a:rPr>
              <a:t>, </a:t>
            </a:r>
            <a:r>
              <a:rPr lang="fr-FR" sz="1400" b="0" dirty="0">
                <a:solidFill>
                  <a:srgbClr val="CE9178"/>
                </a:solidFill>
                <a:effectLst/>
                <a:latin typeface="Consolas" panose="020B0609020204030204" pitchFamily="49" charset="0"/>
              </a:rPr>
              <a:t>'home'</a:t>
            </a:r>
            <a:r>
              <a:rPr lang="fr-FR" sz="1400" b="0" dirty="0">
                <a:solidFill>
                  <a:srgbClr val="D4D4D4"/>
                </a:solidFill>
                <a:effectLst/>
                <a:latin typeface="Consolas" panose="020B0609020204030204" pitchFamily="49" charset="0"/>
              </a:rPr>
              <a:t>) ];</a:t>
            </a:r>
          </a:p>
          <a:p>
            <a:r>
              <a:rPr lang="fr-FR" sz="1400" b="0" dirty="0">
                <a:solidFill>
                  <a:srgbClr val="D4D4D4"/>
                </a:solidFill>
                <a:effectLst/>
                <a:latin typeface="Consolas" panose="020B0609020204030204" pitchFamily="49" charset="0"/>
              </a:rPr>
              <a:t>    }</a:t>
            </a:r>
            <a:endParaRPr lang="fr-FR" sz="1400" dirty="0">
              <a:solidFill>
                <a:srgbClr val="000000"/>
              </a:solidFill>
              <a:effectLst/>
              <a:latin typeface="Helvetica Neue"/>
              <a:ea typeface="Helvetica Neue"/>
              <a:cs typeface="Helvetica Neue"/>
            </a:endParaRPr>
          </a:p>
        </p:txBody>
      </p:sp>
    </p:spTree>
    <p:extLst>
      <p:ext uri="{BB962C8B-B14F-4D97-AF65-F5344CB8AC3E}">
        <p14:creationId xmlns:p14="http://schemas.microsoft.com/office/powerpoint/2010/main" val="40855545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4646DD0-F8B3-4E0D-8F1C-E4372E2479FF}"/>
              </a:ext>
            </a:extLst>
          </p:cNvPr>
          <p:cNvSpPr/>
          <p:nvPr/>
        </p:nvSpPr>
        <p:spPr>
          <a:xfrm flipH="1">
            <a:off x="7905971" y="0"/>
            <a:ext cx="4326240" cy="6858000"/>
          </a:xfrm>
          <a:custGeom>
            <a:avLst/>
            <a:gdLst>
              <a:gd name="connsiteX0" fmla="*/ 0 w 6857087"/>
              <a:gd name="connsiteY0" fmla="*/ 0 h 6858000"/>
              <a:gd name="connsiteX1" fmla="*/ 6857086 w 6857087"/>
              <a:gd name="connsiteY1" fmla="*/ 0 h 6858000"/>
              <a:gd name="connsiteX2" fmla="*/ 4125994 w 6857087"/>
              <a:gd name="connsiteY2" fmla="*/ 2731092 h 6858000"/>
              <a:gd name="connsiteX3" fmla="*/ 4125994 w 6857087"/>
              <a:gd name="connsiteY3" fmla="*/ 4126908 h 6858000"/>
              <a:gd name="connsiteX4" fmla="*/ 6857087 w 6857087"/>
              <a:gd name="connsiteY4" fmla="*/ 6858000 h 6858000"/>
              <a:gd name="connsiteX5" fmla="*/ 0 w 6857087"/>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7087" h="6858000">
                <a:moveTo>
                  <a:pt x="0" y="0"/>
                </a:moveTo>
                <a:lnTo>
                  <a:pt x="6857086" y="0"/>
                </a:lnTo>
                <a:lnTo>
                  <a:pt x="4125994" y="2731092"/>
                </a:lnTo>
                <a:cubicBezTo>
                  <a:pt x="3740551" y="3116536"/>
                  <a:pt x="3740551" y="3741464"/>
                  <a:pt x="4125994" y="4126908"/>
                </a:cubicBezTo>
                <a:lnTo>
                  <a:pt x="6857087" y="6858000"/>
                </a:lnTo>
                <a:lnTo>
                  <a:pt x="0" y="6858000"/>
                </a:lnTo>
                <a:close/>
              </a:path>
            </a:pathLst>
          </a:cu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grpSp>
        <p:nvGrpSpPr>
          <p:cNvPr id="8" name="Group 7">
            <a:extLst>
              <a:ext uri="{FF2B5EF4-FFF2-40B4-BE49-F238E27FC236}">
                <a16:creationId xmlns:a16="http://schemas.microsoft.com/office/drawing/2014/main" id="{90B3C299-F590-45F9-8C90-8EE9837A4A07}"/>
              </a:ext>
            </a:extLst>
          </p:cNvPr>
          <p:cNvGrpSpPr/>
          <p:nvPr/>
        </p:nvGrpSpPr>
        <p:grpSpPr>
          <a:xfrm>
            <a:off x="1521567" y="303819"/>
            <a:ext cx="2481721" cy="923330"/>
            <a:chOff x="1046955" y="4283114"/>
            <a:chExt cx="3625013" cy="923330"/>
          </a:xfrm>
        </p:grpSpPr>
        <p:sp>
          <p:nvSpPr>
            <p:cNvPr id="10" name="Rectangle 9">
              <a:extLst>
                <a:ext uri="{FF2B5EF4-FFF2-40B4-BE49-F238E27FC236}">
                  <a16:creationId xmlns:a16="http://schemas.microsoft.com/office/drawing/2014/main" id="{33AB5ECA-AEB4-4B7B-9B97-3EB73492ACB9}"/>
                </a:ext>
              </a:extLst>
            </p:cNvPr>
            <p:cNvSpPr/>
            <p:nvPr/>
          </p:nvSpPr>
          <p:spPr>
            <a:xfrm>
              <a:off x="1522277" y="4283114"/>
              <a:ext cx="2739661" cy="9233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5400" b="1" i="1" dirty="0">
                  <a:solidFill>
                    <a:srgbClr val="445467"/>
                  </a:solidFill>
                  <a:ea typeface="Open Sans" panose="020B0606030504020204" pitchFamily="34" charset="0"/>
                  <a:cs typeface="Open Sans" panose="020B0606030504020204" pitchFamily="34" charset="0"/>
                </a:rPr>
                <a:t>Synthèse</a:t>
              </a:r>
            </a:p>
          </p:txBody>
        </p:sp>
        <p:cxnSp>
          <p:nvCxnSpPr>
            <p:cNvPr id="11" name="Straight Connector 10">
              <a:extLst>
                <a:ext uri="{FF2B5EF4-FFF2-40B4-BE49-F238E27FC236}">
                  <a16:creationId xmlns:a16="http://schemas.microsoft.com/office/drawing/2014/main" id="{1DC28A43-AA71-4F49-89C1-29993AF737F9}"/>
                </a:ext>
              </a:extLst>
            </p:cNvPr>
            <p:cNvCxnSpPr>
              <a:cxnSpLocks/>
            </p:cNvCxnSpPr>
            <p:nvPr/>
          </p:nvCxnSpPr>
          <p:spPr>
            <a:xfrm>
              <a:off x="1046955" y="5048655"/>
              <a:ext cx="3625013" cy="0"/>
            </a:xfrm>
            <a:prstGeom prst="line">
              <a:avLst/>
            </a:prstGeom>
            <a:ln w="53975">
              <a:solidFill>
                <a:srgbClr val="445467"/>
              </a:solidFill>
            </a:ln>
          </p:spPr>
          <p:style>
            <a:lnRef idx="1">
              <a:schemeClr val="accent1"/>
            </a:lnRef>
            <a:fillRef idx="0">
              <a:schemeClr val="accent1"/>
            </a:fillRef>
            <a:effectRef idx="0">
              <a:schemeClr val="accent1"/>
            </a:effectRef>
            <a:fontRef idx="minor">
              <a:schemeClr val="tx1"/>
            </a:fontRef>
          </p:style>
        </p:cxnSp>
      </p:grpSp>
      <p:sp>
        <p:nvSpPr>
          <p:cNvPr id="9" name="Rectangle 8">
            <a:extLst>
              <a:ext uri="{FF2B5EF4-FFF2-40B4-BE49-F238E27FC236}">
                <a16:creationId xmlns:a16="http://schemas.microsoft.com/office/drawing/2014/main" id="{A9532BB2-886F-4199-8BE6-E4D92D6E49E9}"/>
              </a:ext>
            </a:extLst>
          </p:cNvPr>
          <p:cNvSpPr/>
          <p:nvPr/>
        </p:nvSpPr>
        <p:spPr>
          <a:xfrm>
            <a:off x="197802" y="1250054"/>
            <a:ext cx="10954785" cy="5123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spcBef>
                <a:spcPts val="35"/>
              </a:spcBef>
            </a:pPr>
            <a:r>
              <a:rPr lang="fr-FR" sz="1600" dirty="0">
                <a:solidFill>
                  <a:srgbClr val="2068B2"/>
                </a:solidFill>
                <a:effectLst/>
                <a:latin typeface="Open Sans Light" panose="020B0306030504020204" pitchFamily="34" charset="0"/>
                <a:ea typeface="Lucida Sans Unicode" panose="020B0602030504020204" pitchFamily="34" charset="0"/>
              </a:rPr>
              <a:t>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Ce projet a été et sera encore un moyen pour moi de progresser.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En effet, en me confrontant à la réalisation d’une application, de sa conception à l’interaction de chacun des éléments qui la constitue, je réalise à quel point j’ai pu consolider mes connaissances mais aussi et surtout, apprendre de nouvelles notions.</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Les difficultés rencontrées durant le développement de mon projet ont à chaque fois apporter un peu plus à mon bagage professionnel dans le domaine de la programmation.</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J’en retiens aussi l’importance de créer des bases de données lisibles.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Je souhaite pouvoir aller jusqu’au bout des capacités de mon Web Service. Et pourquoi pas intégrer une nouvelle forme de base de données, en No SQL (</a:t>
            </a:r>
            <a:r>
              <a:rPr lang="fr-FR" sz="1600" i="1" dirty="0">
                <a:solidFill>
                  <a:schemeClr val="tx1"/>
                </a:solidFill>
                <a:effectLst/>
                <a:latin typeface="Open Sans Light" panose="020B0306030504020204" pitchFamily="34" charset="0"/>
                <a:ea typeface="Lucida Sans Unicode" panose="020B0602030504020204" pitchFamily="34" charset="0"/>
              </a:rPr>
              <a:t>not </a:t>
            </a:r>
            <a:r>
              <a:rPr lang="fr-FR" sz="1600" i="1" dirty="0" err="1">
                <a:solidFill>
                  <a:schemeClr val="tx1"/>
                </a:solidFill>
                <a:effectLst/>
                <a:latin typeface="Open Sans Light" panose="020B0306030504020204" pitchFamily="34" charset="0"/>
                <a:ea typeface="Lucida Sans Unicode" panose="020B0602030504020204" pitchFamily="34" charset="0"/>
              </a:rPr>
              <a:t>only</a:t>
            </a:r>
            <a:r>
              <a:rPr lang="fr-FR" sz="1600" dirty="0">
                <a:solidFill>
                  <a:schemeClr val="tx1"/>
                </a:solidFill>
                <a:effectLst/>
                <a:latin typeface="Open Sans Light" panose="020B0306030504020204" pitchFamily="34" charset="0"/>
                <a:ea typeface="Lucida Sans Unicode" panose="020B0602030504020204" pitchFamily="34" charset="0"/>
              </a:rPr>
              <a:t>) pour gérer la densité d’informations depuis toutes les bases existantes.</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indent="-270510">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Il est important de souligner que j’ai beaucoup appris durant cette formation mais que c’est une infime partie du monde de l’informatique. J’y ai appris aussi à m’auto-former, ce qui me permettra de progresser continuellement et me spécialiser dans certains langages.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 </a:t>
            </a:r>
            <a:endParaRPr lang="fr-FR" sz="1600" dirty="0">
              <a:solidFill>
                <a:schemeClr val="tx1"/>
              </a:solidFill>
              <a:effectLst/>
              <a:latin typeface="Lucida Sans Unicode" panose="020B0602030504020204" pitchFamily="34" charset="0"/>
              <a:ea typeface="Lucida Sans Unicode" panose="020B0602030504020204" pitchFamily="34" charset="0"/>
            </a:endParaRPr>
          </a:p>
          <a:p>
            <a:pPr marL="270510" marR="179705">
              <a:lnSpc>
                <a:spcPct val="80000"/>
              </a:lnSpc>
              <a:spcBef>
                <a:spcPts val="495"/>
              </a:spcBef>
              <a:spcAft>
                <a:spcPts val="0"/>
              </a:spcAft>
              <a:tabLst>
                <a:tab pos="875665" algn="l"/>
                <a:tab pos="876300" algn="l"/>
              </a:tabLst>
            </a:pPr>
            <a:r>
              <a:rPr lang="fr-FR" sz="1600" dirty="0">
                <a:solidFill>
                  <a:schemeClr val="tx1"/>
                </a:solidFill>
                <a:effectLst/>
                <a:latin typeface="Open Sans Light" panose="020B0306030504020204" pitchFamily="34" charset="0"/>
                <a:ea typeface="Lucida Sans Unicode" panose="020B0602030504020204" pitchFamily="34" charset="0"/>
              </a:rPr>
              <a:t>Enfin, je suis content d’avoir suivie cette formation et partagé cela avec des personnes passionnées.</a:t>
            </a:r>
            <a:endParaRPr lang="fr-FR" sz="1600" dirty="0">
              <a:solidFill>
                <a:schemeClr val="tx1"/>
              </a:solidFill>
              <a:effectLst/>
              <a:latin typeface="Lucida Sans Unicode" panose="020B0602030504020204" pitchFamily="34" charset="0"/>
              <a:ea typeface="Lucida Sans Unicode" panose="020B0602030504020204" pitchFamily="34" charset="0"/>
            </a:endParaRPr>
          </a:p>
        </p:txBody>
      </p:sp>
      <p:sp>
        <p:nvSpPr>
          <p:cNvPr id="22" name="Slide Number Placeholder 17">
            <a:extLst>
              <a:ext uri="{FF2B5EF4-FFF2-40B4-BE49-F238E27FC236}">
                <a16:creationId xmlns:a16="http://schemas.microsoft.com/office/drawing/2014/main" id="{CD461CFB-D409-415F-86E6-882ECF3F5E23}"/>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39</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0400225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6441D0F4-D438-400E-BD67-D341F583DD1D}"/>
              </a:ext>
            </a:extLst>
          </p:cNvPr>
          <p:cNvSpPr/>
          <p:nvPr/>
        </p:nvSpPr>
        <p:spPr>
          <a:xfrm>
            <a:off x="0" y="-1"/>
            <a:ext cx="6265045" cy="6858001"/>
          </a:xfrm>
          <a:custGeom>
            <a:avLst/>
            <a:gdLst>
              <a:gd name="connsiteX0" fmla="*/ 0 w 5830918"/>
              <a:gd name="connsiteY0" fmla="*/ 0 h 6858001"/>
              <a:gd name="connsiteX1" fmla="*/ 5830918 w 5830918"/>
              <a:gd name="connsiteY1" fmla="*/ 0 h 6858001"/>
              <a:gd name="connsiteX2" fmla="*/ 5830918 w 5830918"/>
              <a:gd name="connsiteY2" fmla="*/ 6858001 h 6858001"/>
              <a:gd name="connsiteX3" fmla="*/ 0 w 5830918"/>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5830918" h="6858001">
                <a:moveTo>
                  <a:pt x="0" y="0"/>
                </a:moveTo>
                <a:lnTo>
                  <a:pt x="5830918" y="0"/>
                </a:lnTo>
                <a:lnTo>
                  <a:pt x="5830918" y="6858001"/>
                </a:lnTo>
                <a:lnTo>
                  <a:pt x="0" y="6858001"/>
                </a:lnTo>
                <a:close/>
              </a:path>
            </a:pathLst>
          </a:cu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solidFill>
                <a:schemeClr val="tx1"/>
              </a:solidFill>
            </a:endParaRPr>
          </a:p>
        </p:txBody>
      </p:sp>
      <p:pic>
        <p:nvPicPr>
          <p:cNvPr id="10" name="Picture Placeholder 9">
            <a:extLst>
              <a:ext uri="{FF2B5EF4-FFF2-40B4-BE49-F238E27FC236}">
                <a16:creationId xmlns:a16="http://schemas.microsoft.com/office/drawing/2014/main" id="{72954CB3-D206-40EC-83AF-B9B4166E8A0B}"/>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347" r="20347"/>
          <a:stretch/>
        </p:blipFill>
        <p:spPr>
          <a:xfrm>
            <a:off x="6096000" y="0"/>
            <a:ext cx="6096000" cy="6858000"/>
          </a:xfrm>
        </p:spPr>
      </p:pic>
      <p:sp>
        <p:nvSpPr>
          <p:cNvPr id="16" name="Freeform: Shape 15">
            <a:extLst>
              <a:ext uri="{FF2B5EF4-FFF2-40B4-BE49-F238E27FC236}">
                <a16:creationId xmlns:a16="http://schemas.microsoft.com/office/drawing/2014/main" id="{998FCDA8-ED74-48E5-A8AE-74E5BBE22791}"/>
              </a:ext>
            </a:extLst>
          </p:cNvPr>
          <p:cNvSpPr/>
          <p:nvPr/>
        </p:nvSpPr>
        <p:spPr>
          <a:xfrm>
            <a:off x="6104355" y="1952859"/>
            <a:ext cx="1467697" cy="2952282"/>
          </a:xfrm>
          <a:custGeom>
            <a:avLst/>
            <a:gdLst>
              <a:gd name="connsiteX0" fmla="*/ 0 w 1467697"/>
              <a:gd name="connsiteY0" fmla="*/ 831348 h 2952282"/>
              <a:gd name="connsiteX1" fmla="*/ 129948 w 1467697"/>
              <a:gd name="connsiteY1" fmla="*/ 844448 h 2952282"/>
              <a:gd name="connsiteX2" fmla="*/ 644793 w 1467697"/>
              <a:gd name="connsiteY2" fmla="*/ 1476142 h 2952282"/>
              <a:gd name="connsiteX3" fmla="*/ 129948 w 1467697"/>
              <a:gd name="connsiteY3" fmla="*/ 2107836 h 2952282"/>
              <a:gd name="connsiteX4" fmla="*/ 0 w 1467697"/>
              <a:gd name="connsiteY4" fmla="*/ 2120936 h 2952282"/>
              <a:gd name="connsiteX5" fmla="*/ 0 w 1467697"/>
              <a:gd name="connsiteY5" fmla="*/ 0 h 2952282"/>
              <a:gd name="connsiteX6" fmla="*/ 142080 w 1467697"/>
              <a:gd name="connsiteY6" fmla="*/ 7175 h 2952282"/>
              <a:gd name="connsiteX7" fmla="*/ 1467697 w 1467697"/>
              <a:gd name="connsiteY7" fmla="*/ 1476141 h 2952282"/>
              <a:gd name="connsiteX8" fmla="*/ 142080 w 1467697"/>
              <a:gd name="connsiteY8" fmla="*/ 2945108 h 2952282"/>
              <a:gd name="connsiteX9" fmla="*/ 0 w 1467697"/>
              <a:gd name="connsiteY9" fmla="*/ 2952282 h 2952282"/>
              <a:gd name="connsiteX10" fmla="*/ 0 w 1467697"/>
              <a:gd name="connsiteY10" fmla="*/ 2426852 h 2952282"/>
              <a:gd name="connsiteX11" fmla="*/ 88358 w 1467697"/>
              <a:gd name="connsiteY11" fmla="*/ 2422390 h 2952282"/>
              <a:gd name="connsiteX12" fmla="*/ 942267 w 1467697"/>
              <a:gd name="connsiteY12" fmla="*/ 1476141 h 2952282"/>
              <a:gd name="connsiteX13" fmla="*/ 88358 w 1467697"/>
              <a:gd name="connsiteY13" fmla="*/ 529892 h 2952282"/>
              <a:gd name="connsiteX14" fmla="*/ 0 w 1467697"/>
              <a:gd name="connsiteY14" fmla="*/ 525430 h 2952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7697" h="2952282">
                <a:moveTo>
                  <a:pt x="0" y="831348"/>
                </a:moveTo>
                <a:lnTo>
                  <a:pt x="129948" y="844448"/>
                </a:lnTo>
                <a:cubicBezTo>
                  <a:pt x="423770" y="904573"/>
                  <a:pt x="644793" y="1164546"/>
                  <a:pt x="644793" y="1476142"/>
                </a:cubicBezTo>
                <a:cubicBezTo>
                  <a:pt x="644793" y="1787738"/>
                  <a:pt x="423770" y="2047712"/>
                  <a:pt x="129948" y="2107836"/>
                </a:cubicBezTo>
                <a:lnTo>
                  <a:pt x="0" y="2120936"/>
                </a:lnTo>
                <a:close/>
                <a:moveTo>
                  <a:pt x="0" y="0"/>
                </a:moveTo>
                <a:lnTo>
                  <a:pt x="142080" y="7175"/>
                </a:lnTo>
                <a:cubicBezTo>
                  <a:pt x="886659" y="82791"/>
                  <a:pt x="1467697" y="711612"/>
                  <a:pt x="1467697" y="1476141"/>
                </a:cubicBezTo>
                <a:cubicBezTo>
                  <a:pt x="1467697" y="2240671"/>
                  <a:pt x="886659" y="2869492"/>
                  <a:pt x="142080" y="2945108"/>
                </a:cubicBezTo>
                <a:lnTo>
                  <a:pt x="0" y="2952282"/>
                </a:lnTo>
                <a:lnTo>
                  <a:pt x="0" y="2426852"/>
                </a:lnTo>
                <a:lnTo>
                  <a:pt x="88358" y="2422390"/>
                </a:lnTo>
                <a:cubicBezTo>
                  <a:pt x="567986" y="2373682"/>
                  <a:pt x="942267" y="1968620"/>
                  <a:pt x="942267" y="1476141"/>
                </a:cubicBezTo>
                <a:cubicBezTo>
                  <a:pt x="942267" y="983662"/>
                  <a:pt x="567986" y="578601"/>
                  <a:pt x="88358" y="529892"/>
                </a:cubicBezTo>
                <a:lnTo>
                  <a:pt x="0" y="525430"/>
                </a:lnTo>
                <a:close/>
              </a:path>
            </a:pathLst>
          </a:cu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solidFill>
                <a:schemeClr val="tx1"/>
              </a:solidFill>
            </a:endParaRPr>
          </a:p>
        </p:txBody>
      </p:sp>
      <p:sp>
        <p:nvSpPr>
          <p:cNvPr id="4" name="Slide Number Placeholder 17">
            <a:extLst>
              <a:ext uri="{FF2B5EF4-FFF2-40B4-BE49-F238E27FC236}">
                <a16:creationId xmlns:a16="http://schemas.microsoft.com/office/drawing/2014/main" id="{E9DFF642-1685-4CBD-A84F-A2958433876C}"/>
              </a:ext>
            </a:extLst>
          </p:cNvPr>
          <p:cNvSpPr txBox="1">
            <a:spLocks/>
          </p:cNvSpPr>
          <p:nvPr/>
        </p:nvSpPr>
        <p:spPr>
          <a:xfrm>
            <a:off x="11379199" y="140462"/>
            <a:ext cx="626400" cy="625022"/>
          </a:xfrm>
          <a:prstGeom prst="ellipse">
            <a:avLst/>
          </a:prstGeom>
          <a:solidFill>
            <a:srgbClr val="CB4D3C"/>
          </a:solidFill>
        </p:spPr>
        <p:txBody>
          <a:bodyPr anchor="ct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algn="ctr"/>
              <a:t>4</a:t>
            </a:fld>
            <a:endParaRPr lang="fr-FR" b="1" dirty="0">
              <a:solidFill>
                <a:schemeClr val="bg1"/>
              </a:solidFill>
              <a:ea typeface="Open Sans" panose="020B0606030504020204" pitchFamily="34" charset="0"/>
              <a:cs typeface="Open Sans" panose="020B0606030504020204" pitchFamily="34" charset="0"/>
            </a:endParaRPr>
          </a:p>
        </p:txBody>
      </p:sp>
      <p:grpSp>
        <p:nvGrpSpPr>
          <p:cNvPr id="12" name="Group 11">
            <a:extLst>
              <a:ext uri="{FF2B5EF4-FFF2-40B4-BE49-F238E27FC236}">
                <a16:creationId xmlns:a16="http://schemas.microsoft.com/office/drawing/2014/main" id="{5E5FE2DE-E822-4BE4-90A7-95AE2A15AFDE}"/>
              </a:ext>
            </a:extLst>
          </p:cNvPr>
          <p:cNvGrpSpPr/>
          <p:nvPr/>
        </p:nvGrpSpPr>
        <p:grpSpPr>
          <a:xfrm>
            <a:off x="727513" y="-8692"/>
            <a:ext cx="4762842" cy="6930867"/>
            <a:chOff x="727513" y="121260"/>
            <a:chExt cx="4762842" cy="6930867"/>
          </a:xfrm>
        </p:grpSpPr>
        <p:grpSp>
          <p:nvGrpSpPr>
            <p:cNvPr id="5" name="Group 4">
              <a:extLst>
                <a:ext uri="{FF2B5EF4-FFF2-40B4-BE49-F238E27FC236}">
                  <a16:creationId xmlns:a16="http://schemas.microsoft.com/office/drawing/2014/main" id="{78FACB0B-4C0D-490C-8515-4C7BC9F4FF67}"/>
                </a:ext>
              </a:extLst>
            </p:cNvPr>
            <p:cNvGrpSpPr/>
            <p:nvPr/>
          </p:nvGrpSpPr>
          <p:grpSpPr>
            <a:xfrm>
              <a:off x="727513" y="121260"/>
              <a:ext cx="4762842" cy="923330"/>
              <a:chOff x="917249" y="3181541"/>
              <a:chExt cx="4762842" cy="923330"/>
            </a:xfrm>
          </p:grpSpPr>
          <p:sp>
            <p:nvSpPr>
              <p:cNvPr id="6" name="Rectangle 5">
                <a:extLst>
                  <a:ext uri="{FF2B5EF4-FFF2-40B4-BE49-F238E27FC236}">
                    <a16:creationId xmlns:a16="http://schemas.microsoft.com/office/drawing/2014/main" id="{9BB3BD9C-1001-4C6D-8834-5A494CFC860A}"/>
                  </a:ext>
                </a:extLst>
              </p:cNvPr>
              <p:cNvSpPr/>
              <p:nvPr/>
            </p:nvSpPr>
            <p:spPr>
              <a:xfrm>
                <a:off x="917249" y="3181541"/>
                <a:ext cx="4762842" cy="9233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lvl="0">
                  <a:buClr>
                    <a:srgbClr val="00A2FF"/>
                  </a:buClr>
                  <a:buSzPts val="1400"/>
                </a:pPr>
                <a:r>
                  <a:rPr lang="fr-FR" sz="5400" dirty="0">
                    <a:solidFill>
                      <a:srgbClr val="0075B9"/>
                    </a:solidFill>
                    <a:effectLst/>
                    <a:latin typeface="Arial" panose="020B0604020202020204" pitchFamily="34" charset="0"/>
                    <a:ea typeface="Helvetica Neue"/>
                    <a:cs typeface="Helvetica Neue"/>
                  </a:rPr>
                  <a:t>Objectif du site</a:t>
                </a:r>
                <a:endParaRPr lang="fr-FR" sz="5400" dirty="0">
                  <a:solidFill>
                    <a:srgbClr val="000000"/>
                  </a:solidFill>
                  <a:effectLst/>
                  <a:latin typeface="Helvetica Neue"/>
                  <a:ea typeface="Helvetica Neue"/>
                  <a:cs typeface="Helvetica Neue"/>
                </a:endParaRPr>
              </a:p>
            </p:txBody>
          </p:sp>
          <p:cxnSp>
            <p:nvCxnSpPr>
              <p:cNvPr id="7" name="Straight Connector 6">
                <a:extLst>
                  <a:ext uri="{FF2B5EF4-FFF2-40B4-BE49-F238E27FC236}">
                    <a16:creationId xmlns:a16="http://schemas.microsoft.com/office/drawing/2014/main" id="{2CC3C2BA-9C5D-4B24-9656-2C8BDEC37A32}"/>
                  </a:ext>
                </a:extLst>
              </p:cNvPr>
              <p:cNvCxnSpPr>
                <a:cxnSpLocks/>
              </p:cNvCxnSpPr>
              <p:nvPr/>
            </p:nvCxnSpPr>
            <p:spPr>
              <a:xfrm>
                <a:off x="1046955" y="4104871"/>
                <a:ext cx="4461913" cy="0"/>
              </a:xfrm>
              <a:prstGeom prst="line">
                <a:avLst/>
              </a:prstGeom>
              <a:ln w="539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Rectangle 10">
              <a:extLst>
                <a:ext uri="{FF2B5EF4-FFF2-40B4-BE49-F238E27FC236}">
                  <a16:creationId xmlns:a16="http://schemas.microsoft.com/office/drawing/2014/main" id="{88D44D17-B799-4FDD-9BED-9D4731CCDA12}"/>
                </a:ext>
              </a:extLst>
            </p:cNvPr>
            <p:cNvSpPr/>
            <p:nvPr/>
          </p:nvSpPr>
          <p:spPr>
            <a:xfrm>
              <a:off x="727513" y="1696815"/>
              <a:ext cx="4700761" cy="53553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678815"/>
              <a:r>
                <a:rPr lang="fr-FR" sz="1800" dirty="0">
                  <a:solidFill>
                    <a:srgbClr val="0075B9"/>
                  </a:solidFill>
                  <a:effectLst/>
                  <a:latin typeface="Arial" panose="020B0604020202020204" pitchFamily="34" charset="0"/>
                  <a:ea typeface="Helvetica Neue"/>
                  <a:cs typeface="Arial" panose="020B0604020202020204" pitchFamily="34" charset="0"/>
                </a:rPr>
                <a:t> </a:t>
              </a:r>
              <a:endParaRPr lang="fr-FR" sz="1800" dirty="0">
                <a:solidFill>
                  <a:srgbClr val="000000"/>
                </a:solidFill>
                <a:effectLst/>
                <a:latin typeface="Arial" panose="020B0604020202020204" pitchFamily="34" charset="0"/>
                <a:ea typeface="Helvetica Neue"/>
                <a:cs typeface="Arial" panose="020B0604020202020204" pitchFamily="34" charset="0"/>
              </a:endParaRPr>
            </a:p>
            <a:p>
              <a:r>
                <a:rPr lang="fr-FR" b="0" dirty="0">
                  <a:solidFill>
                    <a:srgbClr val="D4D4D4"/>
                  </a:solidFill>
                  <a:effectLst/>
                  <a:latin typeface="Arial" panose="020B0604020202020204" pitchFamily="34" charset="0"/>
                  <a:cs typeface="Arial" panose="020B0604020202020204" pitchFamily="34" charset="0"/>
                </a:rPr>
                <a:t>Le site de vente en ligne de vêtements doit permettre d'acquérir un ou plusieurs articles, de les sélectionner, de les payer, et ce, de la façon la plus fluide et sécurisée. </a:t>
              </a:r>
            </a:p>
            <a:p>
              <a:br>
                <a:rPr lang="fr-FR" b="0" dirty="0">
                  <a:solidFill>
                    <a:srgbClr val="D4D4D4"/>
                  </a:solidFill>
                  <a:effectLst/>
                  <a:latin typeface="Arial" panose="020B0604020202020204" pitchFamily="34" charset="0"/>
                  <a:cs typeface="Arial" panose="020B0604020202020204" pitchFamily="34" charset="0"/>
                </a:rPr>
              </a:br>
              <a:r>
                <a:rPr lang="fr-FR" b="0" dirty="0">
                  <a:solidFill>
                    <a:srgbClr val="D4D4D4"/>
                  </a:solidFill>
                  <a:effectLst/>
                  <a:latin typeface="Arial" panose="020B0604020202020204" pitchFamily="34" charset="0"/>
                  <a:cs typeface="Arial" panose="020B0604020202020204" pitchFamily="34" charset="0"/>
                </a:rPr>
                <a:t>Pour ce faire, un accent a été pour améliorer l'UX des différents scénarios développer pour l'utilisation de ce site web, de la mise en avant et de la recherche de produit, par catégorie jusqu'au paiement en ligne. Le service après vente est assuré par la présence d'un formulaire de contact. </a:t>
              </a:r>
            </a:p>
            <a:p>
              <a:br>
                <a:rPr lang="fr-FR" b="0" dirty="0">
                  <a:solidFill>
                    <a:srgbClr val="D4D4D4"/>
                  </a:solidFill>
                  <a:effectLst/>
                  <a:latin typeface="Arial" panose="020B0604020202020204" pitchFamily="34" charset="0"/>
                  <a:cs typeface="Arial" panose="020B0604020202020204" pitchFamily="34" charset="0"/>
                </a:rPr>
              </a:br>
              <a:r>
                <a:rPr lang="fr-FR" b="0" dirty="0">
                  <a:solidFill>
                    <a:srgbClr val="D4D4D4"/>
                  </a:solidFill>
                  <a:effectLst/>
                  <a:latin typeface="Arial" panose="020B0604020202020204" pitchFamily="34" charset="0"/>
                  <a:cs typeface="Arial" panose="020B0604020202020204" pitchFamily="34" charset="0"/>
                </a:rPr>
                <a:t>Cependant, pour des questions évidentes de sécurité, tout achat doit se faire à partir d'un compte existant, à créer le cas échéant. </a:t>
              </a:r>
            </a:p>
            <a:p>
              <a:endParaRPr lang="fr-FR" b="0" dirty="0">
                <a:solidFill>
                  <a:srgbClr val="D4D4D4"/>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75878443"/>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4646DD0-F8B3-4E0D-8F1C-E4372E2479FF}"/>
              </a:ext>
            </a:extLst>
          </p:cNvPr>
          <p:cNvSpPr/>
          <p:nvPr/>
        </p:nvSpPr>
        <p:spPr>
          <a:xfrm flipH="1">
            <a:off x="7905971" y="0"/>
            <a:ext cx="4326240" cy="6858000"/>
          </a:xfrm>
          <a:custGeom>
            <a:avLst/>
            <a:gdLst>
              <a:gd name="connsiteX0" fmla="*/ 0 w 6857087"/>
              <a:gd name="connsiteY0" fmla="*/ 0 h 6858000"/>
              <a:gd name="connsiteX1" fmla="*/ 6857086 w 6857087"/>
              <a:gd name="connsiteY1" fmla="*/ 0 h 6858000"/>
              <a:gd name="connsiteX2" fmla="*/ 4125994 w 6857087"/>
              <a:gd name="connsiteY2" fmla="*/ 2731092 h 6858000"/>
              <a:gd name="connsiteX3" fmla="*/ 4125994 w 6857087"/>
              <a:gd name="connsiteY3" fmla="*/ 4126908 h 6858000"/>
              <a:gd name="connsiteX4" fmla="*/ 6857087 w 6857087"/>
              <a:gd name="connsiteY4" fmla="*/ 6858000 h 6858000"/>
              <a:gd name="connsiteX5" fmla="*/ 0 w 6857087"/>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7087" h="6858000">
                <a:moveTo>
                  <a:pt x="0" y="0"/>
                </a:moveTo>
                <a:lnTo>
                  <a:pt x="6857086" y="0"/>
                </a:lnTo>
                <a:lnTo>
                  <a:pt x="4125994" y="2731092"/>
                </a:lnTo>
                <a:cubicBezTo>
                  <a:pt x="3740551" y="3116536"/>
                  <a:pt x="3740551" y="3741464"/>
                  <a:pt x="4125994" y="4126908"/>
                </a:cubicBezTo>
                <a:lnTo>
                  <a:pt x="6857087" y="6858000"/>
                </a:lnTo>
                <a:lnTo>
                  <a:pt x="0" y="6858000"/>
                </a:lnTo>
                <a:close/>
              </a:path>
            </a:pathLst>
          </a:cu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pic>
        <p:nvPicPr>
          <p:cNvPr id="5" name="Picture Placeholder 4">
            <a:extLst>
              <a:ext uri="{FF2B5EF4-FFF2-40B4-BE49-F238E27FC236}">
                <a16:creationId xmlns:a16="http://schemas.microsoft.com/office/drawing/2014/main" id="{2EB0CA15-FF58-4918-BDBE-FCCD5360C1F3}"/>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30196" t="16225" r="13970"/>
          <a:stretch/>
        </p:blipFill>
        <p:spPr>
          <a:xfrm>
            <a:off x="7632192" y="1745134"/>
            <a:ext cx="3367731" cy="3367731"/>
          </a:xfrm>
          <a:ln w="60325">
            <a:solidFill>
              <a:srgbClr val="CB4D3C"/>
            </a:solidFill>
          </a:ln>
        </p:spPr>
      </p:pic>
      <p:grpSp>
        <p:nvGrpSpPr>
          <p:cNvPr id="8" name="Group 7">
            <a:extLst>
              <a:ext uri="{FF2B5EF4-FFF2-40B4-BE49-F238E27FC236}">
                <a16:creationId xmlns:a16="http://schemas.microsoft.com/office/drawing/2014/main" id="{90B3C299-F590-45F9-8C90-8EE9837A4A07}"/>
              </a:ext>
            </a:extLst>
          </p:cNvPr>
          <p:cNvGrpSpPr/>
          <p:nvPr/>
        </p:nvGrpSpPr>
        <p:grpSpPr>
          <a:xfrm>
            <a:off x="1521567" y="303819"/>
            <a:ext cx="2481721" cy="923330"/>
            <a:chOff x="1046955" y="4283114"/>
            <a:chExt cx="3625013" cy="923330"/>
          </a:xfrm>
        </p:grpSpPr>
        <p:sp>
          <p:nvSpPr>
            <p:cNvPr id="10" name="Rectangle 9">
              <a:extLst>
                <a:ext uri="{FF2B5EF4-FFF2-40B4-BE49-F238E27FC236}">
                  <a16:creationId xmlns:a16="http://schemas.microsoft.com/office/drawing/2014/main" id="{33AB5ECA-AEB4-4B7B-9B97-3EB73492ACB9}"/>
                </a:ext>
              </a:extLst>
            </p:cNvPr>
            <p:cNvSpPr/>
            <p:nvPr/>
          </p:nvSpPr>
          <p:spPr>
            <a:xfrm>
              <a:off x="1386301" y="4283114"/>
              <a:ext cx="3011616" cy="9233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5400" b="1" i="1" dirty="0">
                  <a:solidFill>
                    <a:srgbClr val="445467"/>
                  </a:solidFill>
                  <a:ea typeface="Open Sans" panose="020B0606030504020204" pitchFamily="34" charset="0"/>
                  <a:cs typeface="Open Sans" panose="020B0606030504020204" pitchFamily="34" charset="0"/>
                </a:rPr>
                <a:t>A SUP </a:t>
              </a:r>
            </a:p>
          </p:txBody>
        </p:sp>
        <p:cxnSp>
          <p:nvCxnSpPr>
            <p:cNvPr id="11" name="Straight Connector 10">
              <a:extLst>
                <a:ext uri="{FF2B5EF4-FFF2-40B4-BE49-F238E27FC236}">
                  <a16:creationId xmlns:a16="http://schemas.microsoft.com/office/drawing/2014/main" id="{1DC28A43-AA71-4F49-89C1-29993AF737F9}"/>
                </a:ext>
              </a:extLst>
            </p:cNvPr>
            <p:cNvCxnSpPr>
              <a:cxnSpLocks/>
            </p:cNvCxnSpPr>
            <p:nvPr/>
          </p:nvCxnSpPr>
          <p:spPr>
            <a:xfrm>
              <a:off x="1046955" y="5048655"/>
              <a:ext cx="3625013" cy="0"/>
            </a:xfrm>
            <a:prstGeom prst="line">
              <a:avLst/>
            </a:prstGeom>
            <a:ln w="53975">
              <a:solidFill>
                <a:srgbClr val="445467"/>
              </a:solidFill>
            </a:ln>
          </p:spPr>
          <p:style>
            <a:lnRef idx="1">
              <a:schemeClr val="accent1"/>
            </a:lnRef>
            <a:fillRef idx="0">
              <a:schemeClr val="accent1"/>
            </a:fillRef>
            <a:effectRef idx="0">
              <a:schemeClr val="accent1"/>
            </a:effectRef>
            <a:fontRef idx="minor">
              <a:schemeClr val="tx1"/>
            </a:fontRef>
          </p:style>
        </p:cxnSp>
      </p:grpSp>
      <p:sp>
        <p:nvSpPr>
          <p:cNvPr id="9" name="Rectangle 8">
            <a:extLst>
              <a:ext uri="{FF2B5EF4-FFF2-40B4-BE49-F238E27FC236}">
                <a16:creationId xmlns:a16="http://schemas.microsoft.com/office/drawing/2014/main" id="{A9532BB2-886F-4199-8BE6-E4D92D6E49E9}"/>
              </a:ext>
            </a:extLst>
          </p:cNvPr>
          <p:cNvSpPr/>
          <p:nvPr/>
        </p:nvSpPr>
        <p:spPr>
          <a:xfrm>
            <a:off x="419459" y="1309444"/>
            <a:ext cx="4700761" cy="954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just"/>
            <a:r>
              <a:rPr lang="fr-FR" sz="1400" i="1" dirty="0">
                <a:solidFill>
                  <a:schemeClr val="tx1"/>
                </a:solidFill>
                <a:ea typeface="Open Sans" panose="020B0606030504020204" pitchFamily="34" charset="0"/>
                <a:cs typeface="Open Sans" panose="020B0606030504020204" pitchFamily="34" charset="0"/>
              </a:rPr>
              <a:t>Lorem ipsum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consectetur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elit</a:t>
            </a:r>
            <a:r>
              <a:rPr lang="fr-FR" sz="1400" i="1" dirty="0">
                <a:solidFill>
                  <a:schemeClr val="tx1"/>
                </a:solidFill>
                <a:ea typeface="Open Sans" panose="020B0606030504020204" pitchFamily="34" charset="0"/>
                <a:cs typeface="Open Sans" panose="020B0606030504020204" pitchFamily="34" charset="0"/>
              </a:rPr>
              <a:t>. Sed non </a:t>
            </a:r>
            <a:r>
              <a:rPr lang="fr-FR" sz="1400" i="1" dirty="0" err="1">
                <a:solidFill>
                  <a:schemeClr val="tx1"/>
                </a:solidFill>
                <a:ea typeface="Open Sans" panose="020B0606030504020204" pitchFamily="34" charset="0"/>
                <a:cs typeface="Open Sans" panose="020B0606030504020204" pitchFamily="34" charset="0"/>
              </a:rPr>
              <a:t>risus</a:t>
            </a:r>
            <a:r>
              <a:rPr lang="fr-FR" sz="1400" i="1" dirty="0">
                <a:solidFill>
                  <a:schemeClr val="tx1"/>
                </a:solidFill>
                <a:ea typeface="Open Sans" panose="020B0606030504020204" pitchFamily="34" charset="0"/>
                <a:cs typeface="Open Sans" panose="020B0606030504020204" pitchFamily="34" charset="0"/>
              </a:rPr>
              <a:t>. Suspendisse </a:t>
            </a:r>
            <a:r>
              <a:rPr lang="fr-FR" sz="1400" i="1" dirty="0" err="1">
                <a:solidFill>
                  <a:schemeClr val="tx1"/>
                </a:solidFill>
                <a:ea typeface="Open Sans" panose="020B0606030504020204" pitchFamily="34" charset="0"/>
                <a:cs typeface="Open Sans" panose="020B0606030504020204" pitchFamily="34" charset="0"/>
              </a:rPr>
              <a:t>lectus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tortor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dignissim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nec, </a:t>
            </a:r>
            <a:r>
              <a:rPr lang="fr-FR" sz="1400" i="1" dirty="0" err="1">
                <a:solidFill>
                  <a:schemeClr val="tx1"/>
                </a:solidFill>
                <a:ea typeface="Open Sans" panose="020B0606030504020204" pitchFamily="34" charset="0"/>
                <a:cs typeface="Open Sans" panose="020B0606030504020204" pitchFamily="34" charset="0"/>
              </a:rPr>
              <a:t>ultricies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sed</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Cras </a:t>
            </a:r>
            <a:r>
              <a:rPr lang="fr-FR" sz="1400" i="1" dirty="0" err="1">
                <a:solidFill>
                  <a:schemeClr val="tx1"/>
                </a:solidFill>
                <a:ea typeface="Open Sans" panose="020B0606030504020204" pitchFamily="34" charset="0"/>
                <a:cs typeface="Open Sans" panose="020B0606030504020204" pitchFamily="34" charset="0"/>
              </a:rPr>
              <a:t>elementum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ultrices</a:t>
            </a:r>
            <a:r>
              <a:rPr lang="fr-FR" sz="1400" i="1" dirty="0">
                <a:solidFill>
                  <a:schemeClr val="tx1"/>
                </a:solidFill>
                <a:ea typeface="Open Sans" panose="020B0606030504020204" pitchFamily="34" charset="0"/>
                <a:cs typeface="Open Sans" panose="020B0606030504020204" pitchFamily="34" charset="0"/>
              </a:rPr>
              <a:t> diam. </a:t>
            </a:r>
            <a:r>
              <a:rPr lang="fr-FR" sz="1400" i="1" dirty="0" err="1">
                <a:solidFill>
                  <a:schemeClr val="tx1"/>
                </a:solidFill>
                <a:ea typeface="Open Sans" panose="020B0606030504020204" pitchFamily="34" charset="0"/>
                <a:cs typeface="Open Sans" panose="020B0606030504020204" pitchFamily="34" charset="0"/>
              </a:rPr>
              <a:t>Maecenas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ligula</a:t>
            </a:r>
            <a:r>
              <a:rPr lang="fr-FR" sz="1400" i="1" dirty="0">
                <a:solidFill>
                  <a:schemeClr val="tx1"/>
                </a:solidFill>
                <a:ea typeface="Open Sans" panose="020B0606030504020204" pitchFamily="34" charset="0"/>
                <a:cs typeface="Open Sans" panose="020B0606030504020204" pitchFamily="34" charset="0"/>
              </a:rPr>
              <a:t> massa,</a:t>
            </a:r>
            <a:endParaRPr lang="fr-FR" sz="1400" dirty="0">
              <a:solidFill>
                <a:schemeClr val="tx1"/>
              </a:solidFill>
              <a:ea typeface="Open Sans" panose="020B0606030504020204" pitchFamily="34" charset="0"/>
              <a:cs typeface="Open Sans" panose="020B0606030504020204" pitchFamily="34" charset="0"/>
            </a:endParaRPr>
          </a:p>
        </p:txBody>
      </p:sp>
      <p:sp>
        <p:nvSpPr>
          <p:cNvPr id="12" name="Oval 11">
            <a:extLst>
              <a:ext uri="{FF2B5EF4-FFF2-40B4-BE49-F238E27FC236}">
                <a16:creationId xmlns:a16="http://schemas.microsoft.com/office/drawing/2014/main" id="{664BDB9F-FE4A-42DA-B54A-4B3655CE0DB6}"/>
              </a:ext>
            </a:extLst>
          </p:cNvPr>
          <p:cNvSpPr/>
          <p:nvPr/>
        </p:nvSpPr>
        <p:spPr>
          <a:xfrm>
            <a:off x="128692" y="2652485"/>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6600" b="1" i="1" dirty="0">
                <a:solidFill>
                  <a:srgbClr val="20AE97"/>
                </a:solidFill>
                <a:ea typeface="Open Sans" panose="020B0606030504020204" pitchFamily="34" charset="0"/>
                <a:cs typeface="Open Sans" panose="020B0606030504020204" pitchFamily="34" charset="0"/>
              </a:rPr>
              <a:t>01</a:t>
            </a:r>
          </a:p>
        </p:txBody>
      </p:sp>
      <p:sp>
        <p:nvSpPr>
          <p:cNvPr id="13" name="Rectangle 12">
            <a:extLst>
              <a:ext uri="{FF2B5EF4-FFF2-40B4-BE49-F238E27FC236}">
                <a16:creationId xmlns:a16="http://schemas.microsoft.com/office/drawing/2014/main" id="{E7308DD3-2CC4-4026-9F4C-D7DD9E8494BC}"/>
              </a:ext>
            </a:extLst>
          </p:cNvPr>
          <p:cNvSpPr/>
          <p:nvPr/>
        </p:nvSpPr>
        <p:spPr>
          <a:xfrm>
            <a:off x="1538555" y="2951945"/>
            <a:ext cx="4700761" cy="954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just"/>
            <a:r>
              <a:rPr lang="fr-FR" sz="1400" i="1" dirty="0">
                <a:solidFill>
                  <a:schemeClr val="tx1"/>
                </a:solidFill>
                <a:ea typeface="Open Sans" panose="020B0606030504020204" pitchFamily="34" charset="0"/>
                <a:cs typeface="Open Sans" panose="020B0606030504020204" pitchFamily="34" charset="0"/>
              </a:rPr>
              <a:t>Lorem ipsum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consectetur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elit</a:t>
            </a:r>
            <a:r>
              <a:rPr lang="fr-FR" sz="1400" i="1" dirty="0">
                <a:solidFill>
                  <a:schemeClr val="tx1"/>
                </a:solidFill>
                <a:ea typeface="Open Sans" panose="020B0606030504020204" pitchFamily="34" charset="0"/>
                <a:cs typeface="Open Sans" panose="020B0606030504020204" pitchFamily="34" charset="0"/>
              </a:rPr>
              <a:t>. Sed non </a:t>
            </a:r>
            <a:r>
              <a:rPr lang="fr-FR" sz="1400" i="1" dirty="0" err="1">
                <a:solidFill>
                  <a:schemeClr val="tx1"/>
                </a:solidFill>
                <a:ea typeface="Open Sans" panose="020B0606030504020204" pitchFamily="34" charset="0"/>
                <a:cs typeface="Open Sans" panose="020B0606030504020204" pitchFamily="34" charset="0"/>
              </a:rPr>
              <a:t>risus</a:t>
            </a:r>
            <a:r>
              <a:rPr lang="fr-FR" sz="1400" i="1" dirty="0">
                <a:solidFill>
                  <a:schemeClr val="tx1"/>
                </a:solidFill>
                <a:ea typeface="Open Sans" panose="020B0606030504020204" pitchFamily="34" charset="0"/>
                <a:cs typeface="Open Sans" panose="020B0606030504020204" pitchFamily="34" charset="0"/>
              </a:rPr>
              <a:t>. Suspendisse </a:t>
            </a:r>
            <a:r>
              <a:rPr lang="fr-FR" sz="1400" i="1" dirty="0" err="1">
                <a:solidFill>
                  <a:schemeClr val="tx1"/>
                </a:solidFill>
                <a:ea typeface="Open Sans" panose="020B0606030504020204" pitchFamily="34" charset="0"/>
                <a:cs typeface="Open Sans" panose="020B0606030504020204" pitchFamily="34" charset="0"/>
              </a:rPr>
              <a:t>lectus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tortor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dignissim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nec, </a:t>
            </a:r>
            <a:r>
              <a:rPr lang="fr-FR" sz="1400" i="1" dirty="0" err="1">
                <a:solidFill>
                  <a:schemeClr val="tx1"/>
                </a:solidFill>
                <a:ea typeface="Open Sans" panose="020B0606030504020204" pitchFamily="34" charset="0"/>
                <a:cs typeface="Open Sans" panose="020B0606030504020204" pitchFamily="34" charset="0"/>
              </a:rPr>
              <a:t>ultricies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sed</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Cras </a:t>
            </a:r>
            <a:r>
              <a:rPr lang="fr-FR" sz="1400" i="1" dirty="0" err="1">
                <a:solidFill>
                  <a:schemeClr val="tx1"/>
                </a:solidFill>
                <a:ea typeface="Open Sans" panose="020B0606030504020204" pitchFamily="34" charset="0"/>
                <a:cs typeface="Open Sans" panose="020B0606030504020204" pitchFamily="34" charset="0"/>
              </a:rPr>
              <a:t>elementum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ultrices</a:t>
            </a:r>
            <a:r>
              <a:rPr lang="fr-FR" sz="1400" i="1" dirty="0">
                <a:solidFill>
                  <a:schemeClr val="tx1"/>
                </a:solidFill>
                <a:ea typeface="Open Sans" panose="020B0606030504020204" pitchFamily="34" charset="0"/>
                <a:cs typeface="Open Sans" panose="020B0606030504020204" pitchFamily="34" charset="0"/>
              </a:rPr>
              <a:t> diam. </a:t>
            </a:r>
            <a:r>
              <a:rPr lang="fr-FR" sz="1400" i="1" dirty="0" err="1">
                <a:solidFill>
                  <a:schemeClr val="tx1"/>
                </a:solidFill>
                <a:ea typeface="Open Sans" panose="020B0606030504020204" pitchFamily="34" charset="0"/>
                <a:cs typeface="Open Sans" panose="020B0606030504020204" pitchFamily="34" charset="0"/>
              </a:rPr>
              <a:t>Maecenas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ligula</a:t>
            </a:r>
            <a:r>
              <a:rPr lang="fr-FR" sz="1400" i="1" dirty="0">
                <a:solidFill>
                  <a:schemeClr val="tx1"/>
                </a:solidFill>
                <a:ea typeface="Open Sans" panose="020B0606030504020204" pitchFamily="34" charset="0"/>
                <a:cs typeface="Open Sans" panose="020B0606030504020204" pitchFamily="34" charset="0"/>
              </a:rPr>
              <a:t> massa,</a:t>
            </a:r>
            <a:endParaRPr lang="fr-FR" sz="1400" dirty="0">
              <a:solidFill>
                <a:schemeClr val="tx1"/>
              </a:solidFill>
              <a:ea typeface="Open Sans" panose="020B0606030504020204" pitchFamily="34" charset="0"/>
              <a:cs typeface="Open Sans" panose="020B0606030504020204" pitchFamily="34" charset="0"/>
            </a:endParaRPr>
          </a:p>
        </p:txBody>
      </p:sp>
      <p:sp>
        <p:nvSpPr>
          <p:cNvPr id="18" name="Oval 17">
            <a:extLst>
              <a:ext uri="{FF2B5EF4-FFF2-40B4-BE49-F238E27FC236}">
                <a16:creationId xmlns:a16="http://schemas.microsoft.com/office/drawing/2014/main" id="{DC2A69DA-6E75-4A2A-926B-DE3E55504E9A}"/>
              </a:ext>
            </a:extLst>
          </p:cNvPr>
          <p:cNvSpPr/>
          <p:nvPr/>
        </p:nvSpPr>
        <p:spPr>
          <a:xfrm>
            <a:off x="120198" y="3859298"/>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6600" b="1" i="1" dirty="0">
                <a:solidFill>
                  <a:srgbClr val="A9C670"/>
                </a:solidFill>
                <a:ea typeface="Open Sans" panose="020B0606030504020204" pitchFamily="34" charset="0"/>
                <a:cs typeface="Open Sans" panose="020B0606030504020204" pitchFamily="34" charset="0"/>
              </a:rPr>
              <a:t>02</a:t>
            </a:r>
          </a:p>
        </p:txBody>
      </p:sp>
      <p:sp>
        <p:nvSpPr>
          <p:cNvPr id="19" name="Rectangle 18">
            <a:extLst>
              <a:ext uri="{FF2B5EF4-FFF2-40B4-BE49-F238E27FC236}">
                <a16:creationId xmlns:a16="http://schemas.microsoft.com/office/drawing/2014/main" id="{5BDAC440-7400-419B-80EC-33D464AA3AC8}"/>
              </a:ext>
            </a:extLst>
          </p:cNvPr>
          <p:cNvSpPr/>
          <p:nvPr/>
        </p:nvSpPr>
        <p:spPr>
          <a:xfrm>
            <a:off x="1530061" y="4158758"/>
            <a:ext cx="4700761" cy="954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just"/>
            <a:r>
              <a:rPr lang="fr-FR" sz="1400" i="1" dirty="0">
                <a:solidFill>
                  <a:schemeClr val="tx1"/>
                </a:solidFill>
                <a:ea typeface="Open Sans" panose="020B0606030504020204" pitchFamily="34" charset="0"/>
                <a:cs typeface="Open Sans" panose="020B0606030504020204" pitchFamily="34" charset="0"/>
              </a:rPr>
              <a:t>Lorem ipsum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consectetur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elit</a:t>
            </a:r>
            <a:r>
              <a:rPr lang="fr-FR" sz="1400" i="1" dirty="0">
                <a:solidFill>
                  <a:schemeClr val="tx1"/>
                </a:solidFill>
                <a:ea typeface="Open Sans" panose="020B0606030504020204" pitchFamily="34" charset="0"/>
                <a:cs typeface="Open Sans" panose="020B0606030504020204" pitchFamily="34" charset="0"/>
              </a:rPr>
              <a:t>. Sed non </a:t>
            </a:r>
            <a:r>
              <a:rPr lang="fr-FR" sz="1400" i="1" dirty="0" err="1">
                <a:solidFill>
                  <a:schemeClr val="tx1"/>
                </a:solidFill>
                <a:ea typeface="Open Sans" panose="020B0606030504020204" pitchFamily="34" charset="0"/>
                <a:cs typeface="Open Sans" panose="020B0606030504020204" pitchFamily="34" charset="0"/>
              </a:rPr>
              <a:t>risus</a:t>
            </a:r>
            <a:r>
              <a:rPr lang="fr-FR" sz="1400" i="1" dirty="0">
                <a:solidFill>
                  <a:schemeClr val="tx1"/>
                </a:solidFill>
                <a:ea typeface="Open Sans" panose="020B0606030504020204" pitchFamily="34" charset="0"/>
                <a:cs typeface="Open Sans" panose="020B0606030504020204" pitchFamily="34" charset="0"/>
              </a:rPr>
              <a:t>. Suspendisse </a:t>
            </a:r>
            <a:r>
              <a:rPr lang="fr-FR" sz="1400" i="1" dirty="0" err="1">
                <a:solidFill>
                  <a:schemeClr val="tx1"/>
                </a:solidFill>
                <a:ea typeface="Open Sans" panose="020B0606030504020204" pitchFamily="34" charset="0"/>
                <a:cs typeface="Open Sans" panose="020B0606030504020204" pitchFamily="34" charset="0"/>
              </a:rPr>
              <a:t>lectus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tortor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dignissim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nec, </a:t>
            </a:r>
            <a:r>
              <a:rPr lang="fr-FR" sz="1400" i="1" dirty="0" err="1">
                <a:solidFill>
                  <a:schemeClr val="tx1"/>
                </a:solidFill>
                <a:ea typeface="Open Sans" panose="020B0606030504020204" pitchFamily="34" charset="0"/>
                <a:cs typeface="Open Sans" panose="020B0606030504020204" pitchFamily="34" charset="0"/>
              </a:rPr>
              <a:t>ultricies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sed</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Cras </a:t>
            </a:r>
            <a:r>
              <a:rPr lang="fr-FR" sz="1400" i="1" dirty="0" err="1">
                <a:solidFill>
                  <a:schemeClr val="tx1"/>
                </a:solidFill>
                <a:ea typeface="Open Sans" panose="020B0606030504020204" pitchFamily="34" charset="0"/>
                <a:cs typeface="Open Sans" panose="020B0606030504020204" pitchFamily="34" charset="0"/>
              </a:rPr>
              <a:t>elementum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ultrices</a:t>
            </a:r>
            <a:r>
              <a:rPr lang="fr-FR" sz="1400" i="1" dirty="0">
                <a:solidFill>
                  <a:schemeClr val="tx1"/>
                </a:solidFill>
                <a:ea typeface="Open Sans" panose="020B0606030504020204" pitchFamily="34" charset="0"/>
                <a:cs typeface="Open Sans" panose="020B0606030504020204" pitchFamily="34" charset="0"/>
              </a:rPr>
              <a:t> diam. </a:t>
            </a:r>
            <a:r>
              <a:rPr lang="fr-FR" sz="1400" i="1" dirty="0" err="1">
                <a:solidFill>
                  <a:schemeClr val="tx1"/>
                </a:solidFill>
                <a:ea typeface="Open Sans" panose="020B0606030504020204" pitchFamily="34" charset="0"/>
                <a:cs typeface="Open Sans" panose="020B0606030504020204" pitchFamily="34" charset="0"/>
              </a:rPr>
              <a:t>Maecenas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ligula</a:t>
            </a:r>
            <a:r>
              <a:rPr lang="fr-FR" sz="1400" i="1" dirty="0">
                <a:solidFill>
                  <a:schemeClr val="tx1"/>
                </a:solidFill>
                <a:ea typeface="Open Sans" panose="020B0606030504020204" pitchFamily="34" charset="0"/>
                <a:cs typeface="Open Sans" panose="020B0606030504020204" pitchFamily="34" charset="0"/>
              </a:rPr>
              <a:t> massa,</a:t>
            </a:r>
            <a:endParaRPr lang="fr-FR" sz="1400" dirty="0">
              <a:solidFill>
                <a:schemeClr val="tx1"/>
              </a:solidFill>
              <a:ea typeface="Open Sans" panose="020B0606030504020204" pitchFamily="34" charset="0"/>
              <a:cs typeface="Open Sans" panose="020B0606030504020204" pitchFamily="34" charset="0"/>
            </a:endParaRPr>
          </a:p>
        </p:txBody>
      </p:sp>
      <p:sp>
        <p:nvSpPr>
          <p:cNvPr id="20" name="Oval 19">
            <a:extLst>
              <a:ext uri="{FF2B5EF4-FFF2-40B4-BE49-F238E27FC236}">
                <a16:creationId xmlns:a16="http://schemas.microsoft.com/office/drawing/2014/main" id="{2DE288E6-016C-44C7-B66F-30033470F3FF}"/>
              </a:ext>
            </a:extLst>
          </p:cNvPr>
          <p:cNvSpPr/>
          <p:nvPr/>
        </p:nvSpPr>
        <p:spPr>
          <a:xfrm>
            <a:off x="111704" y="5066111"/>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6600" b="1" i="1" dirty="0">
                <a:solidFill>
                  <a:srgbClr val="F7AB31"/>
                </a:solidFill>
                <a:ea typeface="Open Sans" panose="020B0606030504020204" pitchFamily="34" charset="0"/>
                <a:cs typeface="Open Sans" panose="020B0606030504020204" pitchFamily="34" charset="0"/>
              </a:rPr>
              <a:t>03</a:t>
            </a:r>
          </a:p>
        </p:txBody>
      </p:sp>
      <p:sp>
        <p:nvSpPr>
          <p:cNvPr id="21" name="Rectangle 20">
            <a:extLst>
              <a:ext uri="{FF2B5EF4-FFF2-40B4-BE49-F238E27FC236}">
                <a16:creationId xmlns:a16="http://schemas.microsoft.com/office/drawing/2014/main" id="{1B72F2C2-87BA-4800-AA45-46135E789B78}"/>
              </a:ext>
            </a:extLst>
          </p:cNvPr>
          <p:cNvSpPr/>
          <p:nvPr/>
        </p:nvSpPr>
        <p:spPr>
          <a:xfrm>
            <a:off x="1521567" y="5365571"/>
            <a:ext cx="4700761" cy="954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just"/>
            <a:r>
              <a:rPr lang="fr-FR" sz="1400" i="1" dirty="0">
                <a:solidFill>
                  <a:schemeClr val="tx1"/>
                </a:solidFill>
                <a:ea typeface="Open Sans" panose="020B0606030504020204" pitchFamily="34" charset="0"/>
                <a:cs typeface="Open Sans" panose="020B0606030504020204" pitchFamily="34" charset="0"/>
              </a:rPr>
              <a:t>Lorem ipsum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consectetur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elit</a:t>
            </a:r>
            <a:r>
              <a:rPr lang="fr-FR" sz="1400" i="1" dirty="0">
                <a:solidFill>
                  <a:schemeClr val="tx1"/>
                </a:solidFill>
                <a:ea typeface="Open Sans" panose="020B0606030504020204" pitchFamily="34" charset="0"/>
                <a:cs typeface="Open Sans" panose="020B0606030504020204" pitchFamily="34" charset="0"/>
              </a:rPr>
              <a:t>. Sed non </a:t>
            </a:r>
            <a:r>
              <a:rPr lang="fr-FR" sz="1400" i="1" dirty="0" err="1">
                <a:solidFill>
                  <a:schemeClr val="tx1"/>
                </a:solidFill>
                <a:ea typeface="Open Sans" panose="020B0606030504020204" pitchFamily="34" charset="0"/>
                <a:cs typeface="Open Sans" panose="020B0606030504020204" pitchFamily="34" charset="0"/>
              </a:rPr>
              <a:t>risus</a:t>
            </a:r>
            <a:r>
              <a:rPr lang="fr-FR" sz="1400" i="1" dirty="0">
                <a:solidFill>
                  <a:schemeClr val="tx1"/>
                </a:solidFill>
                <a:ea typeface="Open Sans" panose="020B0606030504020204" pitchFamily="34" charset="0"/>
                <a:cs typeface="Open Sans" panose="020B0606030504020204" pitchFamily="34" charset="0"/>
              </a:rPr>
              <a:t>. Suspendisse </a:t>
            </a:r>
            <a:r>
              <a:rPr lang="fr-FR" sz="1400" i="1" dirty="0" err="1">
                <a:solidFill>
                  <a:schemeClr val="tx1"/>
                </a:solidFill>
                <a:ea typeface="Open Sans" panose="020B0606030504020204" pitchFamily="34" charset="0"/>
                <a:cs typeface="Open Sans" panose="020B0606030504020204" pitchFamily="34" charset="0"/>
              </a:rPr>
              <a:t>lectus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tortor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dignissim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nec, </a:t>
            </a:r>
            <a:r>
              <a:rPr lang="fr-FR" sz="1400" i="1" dirty="0" err="1">
                <a:solidFill>
                  <a:schemeClr val="tx1"/>
                </a:solidFill>
                <a:ea typeface="Open Sans" panose="020B0606030504020204" pitchFamily="34" charset="0"/>
                <a:cs typeface="Open Sans" panose="020B0606030504020204" pitchFamily="34" charset="0"/>
              </a:rPr>
              <a:t>ultricies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sed</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Cras </a:t>
            </a:r>
            <a:r>
              <a:rPr lang="fr-FR" sz="1400" i="1" dirty="0" err="1">
                <a:solidFill>
                  <a:schemeClr val="tx1"/>
                </a:solidFill>
                <a:ea typeface="Open Sans" panose="020B0606030504020204" pitchFamily="34" charset="0"/>
                <a:cs typeface="Open Sans" panose="020B0606030504020204" pitchFamily="34" charset="0"/>
              </a:rPr>
              <a:t>elementum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ultrices</a:t>
            </a:r>
            <a:r>
              <a:rPr lang="fr-FR" sz="1400" i="1" dirty="0">
                <a:solidFill>
                  <a:schemeClr val="tx1"/>
                </a:solidFill>
                <a:ea typeface="Open Sans" panose="020B0606030504020204" pitchFamily="34" charset="0"/>
                <a:cs typeface="Open Sans" panose="020B0606030504020204" pitchFamily="34" charset="0"/>
              </a:rPr>
              <a:t> diam. </a:t>
            </a:r>
            <a:r>
              <a:rPr lang="fr-FR" sz="1400" i="1" dirty="0" err="1">
                <a:solidFill>
                  <a:schemeClr val="tx1"/>
                </a:solidFill>
                <a:ea typeface="Open Sans" panose="020B0606030504020204" pitchFamily="34" charset="0"/>
                <a:cs typeface="Open Sans" panose="020B0606030504020204" pitchFamily="34" charset="0"/>
              </a:rPr>
              <a:t>Maecenas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ligula</a:t>
            </a:r>
            <a:r>
              <a:rPr lang="fr-FR" sz="1400" i="1" dirty="0">
                <a:solidFill>
                  <a:schemeClr val="tx1"/>
                </a:solidFill>
                <a:ea typeface="Open Sans" panose="020B0606030504020204" pitchFamily="34" charset="0"/>
                <a:cs typeface="Open Sans" panose="020B0606030504020204" pitchFamily="34" charset="0"/>
              </a:rPr>
              <a:t> massa,</a:t>
            </a:r>
            <a:endParaRPr lang="fr-FR" sz="1400" dirty="0">
              <a:solidFill>
                <a:schemeClr val="tx1"/>
              </a:solidFill>
              <a:ea typeface="Open Sans" panose="020B0606030504020204" pitchFamily="34" charset="0"/>
              <a:cs typeface="Open Sans" panose="020B0606030504020204" pitchFamily="34" charset="0"/>
            </a:endParaRPr>
          </a:p>
        </p:txBody>
      </p:sp>
      <p:sp>
        <p:nvSpPr>
          <p:cNvPr id="22" name="Slide Number Placeholder 17">
            <a:extLst>
              <a:ext uri="{FF2B5EF4-FFF2-40B4-BE49-F238E27FC236}">
                <a16:creationId xmlns:a16="http://schemas.microsoft.com/office/drawing/2014/main" id="{CD461CFB-D409-415F-86E6-882ECF3F5E23}"/>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40</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01229387"/>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Arc 3">
            <a:extLst>
              <a:ext uri="{FF2B5EF4-FFF2-40B4-BE49-F238E27FC236}">
                <a16:creationId xmlns:a16="http://schemas.microsoft.com/office/drawing/2014/main" id="{D7997216-2CF5-4289-B30A-F6A5151518CA}"/>
              </a:ext>
            </a:extLst>
          </p:cNvPr>
          <p:cNvSpPr/>
          <p:nvPr/>
        </p:nvSpPr>
        <p:spPr>
          <a:xfrm>
            <a:off x="1745521" y="1764687"/>
            <a:ext cx="2173999" cy="2173999"/>
          </a:xfrm>
          <a:prstGeom prst="arc">
            <a:avLst>
              <a:gd name="adj1" fmla="val 16200000"/>
              <a:gd name="adj2" fmla="val 16199998"/>
            </a:avLst>
          </a:prstGeom>
          <a:solidFill>
            <a:srgbClr val="F9F9F9"/>
          </a:solidFill>
          <a:ln w="76200">
            <a:solidFill>
              <a:srgbClr val="E0EBC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dirty="0"/>
          </a:p>
        </p:txBody>
      </p:sp>
      <p:sp>
        <p:nvSpPr>
          <p:cNvPr id="5" name="Arc 4">
            <a:extLst>
              <a:ext uri="{FF2B5EF4-FFF2-40B4-BE49-F238E27FC236}">
                <a16:creationId xmlns:a16="http://schemas.microsoft.com/office/drawing/2014/main" id="{C80DCC49-3BC5-42E0-9F85-7AA1FD54CD38}"/>
              </a:ext>
            </a:extLst>
          </p:cNvPr>
          <p:cNvSpPr/>
          <p:nvPr/>
        </p:nvSpPr>
        <p:spPr>
          <a:xfrm>
            <a:off x="3920566" y="1764686"/>
            <a:ext cx="2173999" cy="2173999"/>
          </a:xfrm>
          <a:prstGeom prst="arc">
            <a:avLst>
              <a:gd name="adj1" fmla="val 16200000"/>
              <a:gd name="adj2" fmla="val 16199998"/>
            </a:avLst>
          </a:prstGeom>
          <a:solidFill>
            <a:srgbClr val="F9F9F9"/>
          </a:solidFill>
          <a:ln w="76200">
            <a:solidFill>
              <a:srgbClr val="E0EBC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dirty="0"/>
          </a:p>
        </p:txBody>
      </p:sp>
      <p:sp>
        <p:nvSpPr>
          <p:cNvPr id="6" name="Arc 5">
            <a:extLst>
              <a:ext uri="{FF2B5EF4-FFF2-40B4-BE49-F238E27FC236}">
                <a16:creationId xmlns:a16="http://schemas.microsoft.com/office/drawing/2014/main" id="{688FE945-6B8A-4E00-A750-F333AA3CC303}"/>
              </a:ext>
            </a:extLst>
          </p:cNvPr>
          <p:cNvSpPr/>
          <p:nvPr/>
        </p:nvSpPr>
        <p:spPr>
          <a:xfrm>
            <a:off x="6092507" y="1764685"/>
            <a:ext cx="2173999" cy="2173999"/>
          </a:xfrm>
          <a:prstGeom prst="arc">
            <a:avLst>
              <a:gd name="adj1" fmla="val 16200000"/>
              <a:gd name="adj2" fmla="val 16199998"/>
            </a:avLst>
          </a:prstGeom>
          <a:solidFill>
            <a:srgbClr val="F9F9F9"/>
          </a:solidFill>
          <a:ln w="76200">
            <a:solidFill>
              <a:srgbClr val="E0EBC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dirty="0"/>
          </a:p>
        </p:txBody>
      </p:sp>
      <p:sp>
        <p:nvSpPr>
          <p:cNvPr id="7" name="Arc 6">
            <a:extLst>
              <a:ext uri="{FF2B5EF4-FFF2-40B4-BE49-F238E27FC236}">
                <a16:creationId xmlns:a16="http://schemas.microsoft.com/office/drawing/2014/main" id="{E24F14C0-E5C8-40F9-B0E5-42B93D71208B}"/>
              </a:ext>
            </a:extLst>
          </p:cNvPr>
          <p:cNvSpPr/>
          <p:nvPr/>
        </p:nvSpPr>
        <p:spPr>
          <a:xfrm>
            <a:off x="8269166" y="1764684"/>
            <a:ext cx="2173999" cy="2173999"/>
          </a:xfrm>
          <a:prstGeom prst="arc">
            <a:avLst>
              <a:gd name="adj1" fmla="val 16200000"/>
              <a:gd name="adj2" fmla="val 16199998"/>
            </a:avLst>
          </a:prstGeom>
          <a:solidFill>
            <a:srgbClr val="F9F9F9"/>
          </a:solidFill>
          <a:ln w="76200">
            <a:solidFill>
              <a:srgbClr val="E0EBC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dirty="0"/>
          </a:p>
        </p:txBody>
      </p:sp>
      <p:sp>
        <p:nvSpPr>
          <p:cNvPr id="8" name="Arc 7">
            <a:extLst>
              <a:ext uri="{FF2B5EF4-FFF2-40B4-BE49-F238E27FC236}">
                <a16:creationId xmlns:a16="http://schemas.microsoft.com/office/drawing/2014/main" id="{6C3B2EAD-0CD4-4347-8C29-7EF4A54E454C}"/>
              </a:ext>
            </a:extLst>
          </p:cNvPr>
          <p:cNvSpPr/>
          <p:nvPr/>
        </p:nvSpPr>
        <p:spPr>
          <a:xfrm>
            <a:off x="1746435" y="1764684"/>
            <a:ext cx="2173999" cy="2173999"/>
          </a:xfrm>
          <a:prstGeom prst="arc">
            <a:avLst>
              <a:gd name="adj1" fmla="val 15904"/>
              <a:gd name="adj2" fmla="val 10793710"/>
            </a:avLst>
          </a:prstGeom>
          <a:ln w="76200">
            <a:solidFill>
              <a:srgbClr val="20AE9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dirty="0"/>
          </a:p>
        </p:txBody>
      </p:sp>
      <p:sp>
        <p:nvSpPr>
          <p:cNvPr id="9" name="Arc 8">
            <a:extLst>
              <a:ext uri="{FF2B5EF4-FFF2-40B4-BE49-F238E27FC236}">
                <a16:creationId xmlns:a16="http://schemas.microsoft.com/office/drawing/2014/main" id="{C86B123B-19CB-473B-9642-89065F5A6FB9}"/>
              </a:ext>
            </a:extLst>
          </p:cNvPr>
          <p:cNvSpPr/>
          <p:nvPr/>
        </p:nvSpPr>
        <p:spPr>
          <a:xfrm>
            <a:off x="6096739" y="1764683"/>
            <a:ext cx="2173999" cy="2173999"/>
          </a:xfrm>
          <a:prstGeom prst="arc">
            <a:avLst>
              <a:gd name="adj1" fmla="val 15904"/>
              <a:gd name="adj2" fmla="val 10793710"/>
            </a:avLst>
          </a:prstGeom>
          <a:ln w="76200">
            <a:solidFill>
              <a:srgbClr val="CB4D3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dirty="0"/>
          </a:p>
        </p:txBody>
      </p:sp>
      <p:sp>
        <p:nvSpPr>
          <p:cNvPr id="11" name="Arc 10">
            <a:extLst>
              <a:ext uri="{FF2B5EF4-FFF2-40B4-BE49-F238E27FC236}">
                <a16:creationId xmlns:a16="http://schemas.microsoft.com/office/drawing/2014/main" id="{909C8C44-CB0E-4BE9-8E4F-498BEE138BEE}"/>
              </a:ext>
            </a:extLst>
          </p:cNvPr>
          <p:cNvSpPr/>
          <p:nvPr/>
        </p:nvSpPr>
        <p:spPr>
          <a:xfrm flipV="1">
            <a:off x="3920565" y="1765423"/>
            <a:ext cx="2173999" cy="2173999"/>
          </a:xfrm>
          <a:prstGeom prst="arc">
            <a:avLst>
              <a:gd name="adj1" fmla="val 21573177"/>
              <a:gd name="adj2" fmla="val 10847221"/>
            </a:avLst>
          </a:prstGeom>
          <a:ln w="76200">
            <a:solidFill>
              <a:srgbClr val="F7AB3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dirty="0"/>
          </a:p>
        </p:txBody>
      </p:sp>
      <p:sp>
        <p:nvSpPr>
          <p:cNvPr id="12" name="Arc 11">
            <a:extLst>
              <a:ext uri="{FF2B5EF4-FFF2-40B4-BE49-F238E27FC236}">
                <a16:creationId xmlns:a16="http://schemas.microsoft.com/office/drawing/2014/main" id="{E20190DD-36A8-4EB0-98BC-DEB90F28A7D4}"/>
              </a:ext>
            </a:extLst>
          </p:cNvPr>
          <p:cNvSpPr/>
          <p:nvPr/>
        </p:nvSpPr>
        <p:spPr>
          <a:xfrm flipV="1">
            <a:off x="8272480" y="1764681"/>
            <a:ext cx="2173999" cy="2173999"/>
          </a:xfrm>
          <a:prstGeom prst="arc">
            <a:avLst>
              <a:gd name="adj1" fmla="val 21573177"/>
              <a:gd name="adj2" fmla="val 10847221"/>
            </a:avLst>
          </a:prstGeom>
          <a:ln w="76200">
            <a:solidFill>
              <a:srgbClr val="A9C67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dirty="0"/>
          </a:p>
        </p:txBody>
      </p:sp>
      <p:sp>
        <p:nvSpPr>
          <p:cNvPr id="10" name="Oval 9">
            <a:extLst>
              <a:ext uri="{FF2B5EF4-FFF2-40B4-BE49-F238E27FC236}">
                <a16:creationId xmlns:a16="http://schemas.microsoft.com/office/drawing/2014/main" id="{9AC103E6-EAFF-440D-AA5A-90A89201B213}"/>
              </a:ext>
            </a:extLst>
          </p:cNvPr>
          <p:cNvSpPr/>
          <p:nvPr/>
        </p:nvSpPr>
        <p:spPr>
          <a:xfrm>
            <a:off x="1994068" y="2075166"/>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6600" b="1" i="1" dirty="0">
                <a:solidFill>
                  <a:srgbClr val="20AE97"/>
                </a:solidFill>
                <a:ea typeface="Open Sans" panose="020B0606030504020204" pitchFamily="34" charset="0"/>
                <a:cs typeface="Open Sans" panose="020B0606030504020204" pitchFamily="34" charset="0"/>
              </a:rPr>
              <a:t>01</a:t>
            </a:r>
          </a:p>
        </p:txBody>
      </p:sp>
      <p:sp>
        <p:nvSpPr>
          <p:cNvPr id="14" name="Oval 13">
            <a:extLst>
              <a:ext uri="{FF2B5EF4-FFF2-40B4-BE49-F238E27FC236}">
                <a16:creationId xmlns:a16="http://schemas.microsoft.com/office/drawing/2014/main" id="{9955D389-C43D-42AD-B132-52ADB2607E8F}"/>
              </a:ext>
            </a:extLst>
          </p:cNvPr>
          <p:cNvSpPr/>
          <p:nvPr/>
        </p:nvSpPr>
        <p:spPr>
          <a:xfrm>
            <a:off x="4166009" y="2075166"/>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6600" b="1" i="1" dirty="0">
                <a:solidFill>
                  <a:srgbClr val="F7AB31"/>
                </a:solidFill>
                <a:ea typeface="Open Sans" panose="020B0606030504020204" pitchFamily="34" charset="0"/>
                <a:cs typeface="Open Sans" panose="020B0606030504020204" pitchFamily="34" charset="0"/>
              </a:rPr>
              <a:t>02</a:t>
            </a:r>
          </a:p>
        </p:txBody>
      </p:sp>
      <p:sp>
        <p:nvSpPr>
          <p:cNvPr id="15" name="Oval 14">
            <a:extLst>
              <a:ext uri="{FF2B5EF4-FFF2-40B4-BE49-F238E27FC236}">
                <a16:creationId xmlns:a16="http://schemas.microsoft.com/office/drawing/2014/main" id="{9D6739B0-173A-480B-A739-720295822E04}"/>
              </a:ext>
            </a:extLst>
          </p:cNvPr>
          <p:cNvSpPr/>
          <p:nvPr/>
        </p:nvSpPr>
        <p:spPr>
          <a:xfrm>
            <a:off x="6337950" y="2075166"/>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6600" b="1" i="1" dirty="0">
                <a:solidFill>
                  <a:srgbClr val="CB4D3C"/>
                </a:solidFill>
                <a:ea typeface="Open Sans" panose="020B0606030504020204" pitchFamily="34" charset="0"/>
                <a:cs typeface="Open Sans" panose="020B0606030504020204" pitchFamily="34" charset="0"/>
              </a:rPr>
              <a:t>03</a:t>
            </a:r>
          </a:p>
        </p:txBody>
      </p:sp>
      <p:sp>
        <p:nvSpPr>
          <p:cNvPr id="16" name="Oval 15">
            <a:extLst>
              <a:ext uri="{FF2B5EF4-FFF2-40B4-BE49-F238E27FC236}">
                <a16:creationId xmlns:a16="http://schemas.microsoft.com/office/drawing/2014/main" id="{9796F5FE-A7E8-48A6-91E8-D116EBDC586B}"/>
              </a:ext>
            </a:extLst>
          </p:cNvPr>
          <p:cNvSpPr/>
          <p:nvPr/>
        </p:nvSpPr>
        <p:spPr>
          <a:xfrm>
            <a:off x="8509891" y="2075166"/>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6600" b="1" i="1" dirty="0">
                <a:solidFill>
                  <a:srgbClr val="A9C670"/>
                </a:solidFill>
                <a:ea typeface="Open Sans" panose="020B0606030504020204" pitchFamily="34" charset="0"/>
                <a:cs typeface="Open Sans" panose="020B0606030504020204" pitchFamily="34" charset="0"/>
              </a:rPr>
              <a:t>04</a:t>
            </a:r>
          </a:p>
        </p:txBody>
      </p:sp>
      <p:sp>
        <p:nvSpPr>
          <p:cNvPr id="20" name="Rectangle 19">
            <a:extLst>
              <a:ext uri="{FF2B5EF4-FFF2-40B4-BE49-F238E27FC236}">
                <a16:creationId xmlns:a16="http://schemas.microsoft.com/office/drawing/2014/main" id="{5C72363B-FF26-4368-8E17-37BE13E921DC}"/>
              </a:ext>
            </a:extLst>
          </p:cNvPr>
          <p:cNvSpPr/>
          <p:nvPr/>
        </p:nvSpPr>
        <p:spPr>
          <a:xfrm>
            <a:off x="1693933" y="4245422"/>
            <a:ext cx="2171941" cy="23077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i="1" dirty="0">
                <a:solidFill>
                  <a:srgbClr val="20AE97"/>
                </a:solidFill>
                <a:ea typeface="Open Sans" panose="020B0606030504020204" pitchFamily="34" charset="0"/>
                <a:cs typeface="Open Sans" panose="020B0606030504020204" pitchFamily="34" charset="0"/>
              </a:rPr>
              <a:t>Lorem ipsum</a:t>
            </a:r>
          </a:p>
          <a:p>
            <a:pPr algn="ctr"/>
            <a:endParaRPr lang="fr-FR" sz="1600" b="1" i="1" dirty="0">
              <a:solidFill>
                <a:srgbClr val="20AE97"/>
              </a:solidFill>
              <a:ea typeface="Open Sans" panose="020B0606030504020204" pitchFamily="34" charset="0"/>
              <a:cs typeface="Open Sans" panose="020B0606030504020204" pitchFamily="34" charset="0"/>
            </a:endParaRPr>
          </a:p>
          <a:p>
            <a:pPr algn="just"/>
            <a:r>
              <a:rPr lang="fr-FR" sz="1400" i="1" dirty="0">
                <a:solidFill>
                  <a:schemeClr val="tx1"/>
                </a:solidFill>
                <a:ea typeface="Open Sans" panose="020B0606030504020204" pitchFamily="34" charset="0"/>
                <a:cs typeface="Open Sans" panose="020B0606030504020204" pitchFamily="34" charset="0"/>
              </a:rPr>
              <a:t>Lorem ipsum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consectetur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elit</a:t>
            </a:r>
            <a:r>
              <a:rPr lang="fr-FR" sz="1400" i="1" dirty="0">
                <a:solidFill>
                  <a:schemeClr val="tx1"/>
                </a:solidFill>
                <a:ea typeface="Open Sans" panose="020B0606030504020204" pitchFamily="34" charset="0"/>
                <a:cs typeface="Open Sans" panose="020B0606030504020204" pitchFamily="34" charset="0"/>
              </a:rPr>
              <a:t>. Sed non </a:t>
            </a:r>
            <a:r>
              <a:rPr lang="fr-FR" sz="1400" i="1" dirty="0" err="1">
                <a:solidFill>
                  <a:schemeClr val="tx1"/>
                </a:solidFill>
                <a:ea typeface="Open Sans" panose="020B0606030504020204" pitchFamily="34" charset="0"/>
                <a:cs typeface="Open Sans" panose="020B0606030504020204" pitchFamily="34" charset="0"/>
              </a:rPr>
              <a:t>risus</a:t>
            </a:r>
            <a:r>
              <a:rPr lang="fr-FR" sz="1400" i="1" dirty="0">
                <a:solidFill>
                  <a:schemeClr val="tx1"/>
                </a:solidFill>
                <a:ea typeface="Open Sans" panose="020B0606030504020204" pitchFamily="34" charset="0"/>
                <a:cs typeface="Open Sans" panose="020B0606030504020204" pitchFamily="34" charset="0"/>
              </a:rPr>
              <a:t>. Suspendisse </a:t>
            </a:r>
            <a:r>
              <a:rPr lang="fr-FR" sz="1400" i="1" dirty="0" err="1">
                <a:solidFill>
                  <a:schemeClr val="tx1"/>
                </a:solidFill>
                <a:ea typeface="Open Sans" panose="020B0606030504020204" pitchFamily="34" charset="0"/>
                <a:cs typeface="Open Sans" panose="020B0606030504020204" pitchFamily="34" charset="0"/>
              </a:rPr>
              <a:t>lectus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tortor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dignissim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nec, </a:t>
            </a:r>
            <a:r>
              <a:rPr lang="fr-FR" sz="1400" i="1" dirty="0" err="1">
                <a:solidFill>
                  <a:schemeClr val="tx1"/>
                </a:solidFill>
                <a:ea typeface="Open Sans" panose="020B0606030504020204" pitchFamily="34" charset="0"/>
                <a:cs typeface="Open Sans" panose="020B0606030504020204" pitchFamily="34" charset="0"/>
              </a:rPr>
              <a:t>ultricies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sed</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Cras </a:t>
            </a:r>
            <a:r>
              <a:rPr lang="fr-FR" sz="1400" i="1" dirty="0" err="1">
                <a:solidFill>
                  <a:schemeClr val="tx1"/>
                </a:solidFill>
                <a:ea typeface="Open Sans" panose="020B0606030504020204" pitchFamily="34" charset="0"/>
                <a:cs typeface="Open Sans" panose="020B0606030504020204" pitchFamily="34" charset="0"/>
              </a:rPr>
              <a:t>elementum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ultrices</a:t>
            </a:r>
            <a:r>
              <a:rPr lang="fr-FR" sz="1400" i="1" dirty="0">
                <a:solidFill>
                  <a:schemeClr val="tx1"/>
                </a:solidFill>
                <a:ea typeface="Open Sans" panose="020B0606030504020204" pitchFamily="34" charset="0"/>
                <a:cs typeface="Open Sans" panose="020B0606030504020204" pitchFamily="34" charset="0"/>
              </a:rPr>
              <a:t> diam. </a:t>
            </a:r>
            <a:r>
              <a:rPr lang="fr-FR" sz="1400" i="1" dirty="0" err="1">
                <a:solidFill>
                  <a:schemeClr val="tx1"/>
                </a:solidFill>
                <a:ea typeface="Open Sans" panose="020B0606030504020204" pitchFamily="34" charset="0"/>
                <a:cs typeface="Open Sans" panose="020B0606030504020204" pitchFamily="34" charset="0"/>
              </a:rPr>
              <a:t>Maecenas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ligula</a:t>
            </a:r>
            <a:r>
              <a:rPr lang="fr-FR" sz="1400" i="1" dirty="0">
                <a:solidFill>
                  <a:schemeClr val="tx1"/>
                </a:solidFill>
                <a:ea typeface="Open Sans" panose="020B0606030504020204" pitchFamily="34" charset="0"/>
                <a:cs typeface="Open Sans" panose="020B0606030504020204" pitchFamily="34" charset="0"/>
              </a:rPr>
              <a:t> massa,</a:t>
            </a:r>
            <a:endParaRPr lang="fr-FR" sz="1400" dirty="0">
              <a:solidFill>
                <a:schemeClr val="tx1"/>
              </a:solidFill>
              <a:ea typeface="Open Sans" panose="020B0606030504020204" pitchFamily="34" charset="0"/>
              <a:cs typeface="Open Sans" panose="020B0606030504020204" pitchFamily="34" charset="0"/>
            </a:endParaRPr>
          </a:p>
        </p:txBody>
      </p:sp>
      <p:sp>
        <p:nvSpPr>
          <p:cNvPr id="21" name="Rectangle 20">
            <a:extLst>
              <a:ext uri="{FF2B5EF4-FFF2-40B4-BE49-F238E27FC236}">
                <a16:creationId xmlns:a16="http://schemas.microsoft.com/office/drawing/2014/main" id="{06753FF8-0C80-4080-88C8-359EBDE1FCAD}"/>
              </a:ext>
            </a:extLst>
          </p:cNvPr>
          <p:cNvSpPr/>
          <p:nvPr/>
        </p:nvSpPr>
        <p:spPr>
          <a:xfrm>
            <a:off x="3865874" y="4244682"/>
            <a:ext cx="2171941" cy="23077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1616075" algn="l"/>
              </a:tabLst>
            </a:pPr>
            <a:r>
              <a:rPr lang="fr-FR" sz="1600" b="1" i="1" dirty="0">
                <a:solidFill>
                  <a:srgbClr val="F7AB31"/>
                </a:solidFill>
                <a:ea typeface="Open Sans" panose="020B0606030504020204" pitchFamily="34" charset="0"/>
                <a:cs typeface="Open Sans" panose="020B0606030504020204" pitchFamily="34" charset="0"/>
              </a:rPr>
              <a:t>Lorem ipsum</a:t>
            </a:r>
          </a:p>
          <a:p>
            <a:pPr algn="ctr">
              <a:tabLst>
                <a:tab pos="1616075" algn="l"/>
              </a:tabLst>
            </a:pPr>
            <a:endParaRPr lang="fr-FR" sz="1600" b="1" i="1" dirty="0">
              <a:solidFill>
                <a:srgbClr val="F7AB31"/>
              </a:solidFill>
              <a:ea typeface="Open Sans" panose="020B0606030504020204" pitchFamily="34" charset="0"/>
              <a:cs typeface="Open Sans" panose="020B0606030504020204" pitchFamily="34" charset="0"/>
            </a:endParaRPr>
          </a:p>
          <a:p>
            <a:pPr algn="just"/>
            <a:r>
              <a:rPr lang="fr-FR" sz="1400" i="1" dirty="0">
                <a:solidFill>
                  <a:schemeClr val="tx1"/>
                </a:solidFill>
                <a:ea typeface="Open Sans" panose="020B0606030504020204" pitchFamily="34" charset="0"/>
                <a:cs typeface="Open Sans" panose="020B0606030504020204" pitchFamily="34" charset="0"/>
              </a:rPr>
              <a:t>Lorem ipsum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consectetur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elit</a:t>
            </a:r>
            <a:r>
              <a:rPr lang="fr-FR" sz="1400" i="1" dirty="0">
                <a:solidFill>
                  <a:schemeClr val="tx1"/>
                </a:solidFill>
                <a:ea typeface="Open Sans" panose="020B0606030504020204" pitchFamily="34" charset="0"/>
                <a:cs typeface="Open Sans" panose="020B0606030504020204" pitchFamily="34" charset="0"/>
              </a:rPr>
              <a:t>. Sed non </a:t>
            </a:r>
            <a:r>
              <a:rPr lang="fr-FR" sz="1400" i="1" dirty="0" err="1">
                <a:solidFill>
                  <a:schemeClr val="tx1"/>
                </a:solidFill>
                <a:ea typeface="Open Sans" panose="020B0606030504020204" pitchFamily="34" charset="0"/>
                <a:cs typeface="Open Sans" panose="020B0606030504020204" pitchFamily="34" charset="0"/>
              </a:rPr>
              <a:t>risus</a:t>
            </a:r>
            <a:r>
              <a:rPr lang="fr-FR" sz="1400" i="1" dirty="0">
                <a:solidFill>
                  <a:schemeClr val="tx1"/>
                </a:solidFill>
                <a:ea typeface="Open Sans" panose="020B0606030504020204" pitchFamily="34" charset="0"/>
                <a:cs typeface="Open Sans" panose="020B0606030504020204" pitchFamily="34" charset="0"/>
              </a:rPr>
              <a:t>. Suspendisse </a:t>
            </a:r>
            <a:r>
              <a:rPr lang="fr-FR" sz="1400" i="1" dirty="0" err="1">
                <a:solidFill>
                  <a:schemeClr val="tx1"/>
                </a:solidFill>
                <a:ea typeface="Open Sans" panose="020B0606030504020204" pitchFamily="34" charset="0"/>
                <a:cs typeface="Open Sans" panose="020B0606030504020204" pitchFamily="34" charset="0"/>
              </a:rPr>
              <a:t>lectus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tortor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dignissim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nec, </a:t>
            </a:r>
            <a:r>
              <a:rPr lang="fr-FR" sz="1400" i="1" dirty="0" err="1">
                <a:solidFill>
                  <a:schemeClr val="tx1"/>
                </a:solidFill>
                <a:ea typeface="Open Sans" panose="020B0606030504020204" pitchFamily="34" charset="0"/>
                <a:cs typeface="Open Sans" panose="020B0606030504020204" pitchFamily="34" charset="0"/>
              </a:rPr>
              <a:t>ultricies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sed</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Cras </a:t>
            </a:r>
            <a:r>
              <a:rPr lang="fr-FR" sz="1400" i="1" dirty="0" err="1">
                <a:solidFill>
                  <a:schemeClr val="tx1"/>
                </a:solidFill>
                <a:ea typeface="Open Sans" panose="020B0606030504020204" pitchFamily="34" charset="0"/>
                <a:cs typeface="Open Sans" panose="020B0606030504020204" pitchFamily="34" charset="0"/>
              </a:rPr>
              <a:t>elementum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ultrices</a:t>
            </a:r>
            <a:r>
              <a:rPr lang="fr-FR" sz="1400" i="1" dirty="0">
                <a:solidFill>
                  <a:schemeClr val="tx1"/>
                </a:solidFill>
                <a:ea typeface="Open Sans" panose="020B0606030504020204" pitchFamily="34" charset="0"/>
                <a:cs typeface="Open Sans" panose="020B0606030504020204" pitchFamily="34" charset="0"/>
              </a:rPr>
              <a:t> diam. </a:t>
            </a:r>
            <a:r>
              <a:rPr lang="fr-FR" sz="1400" i="1" dirty="0" err="1">
                <a:solidFill>
                  <a:schemeClr val="tx1"/>
                </a:solidFill>
                <a:ea typeface="Open Sans" panose="020B0606030504020204" pitchFamily="34" charset="0"/>
                <a:cs typeface="Open Sans" panose="020B0606030504020204" pitchFamily="34" charset="0"/>
              </a:rPr>
              <a:t>Maecenas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ligula</a:t>
            </a:r>
            <a:r>
              <a:rPr lang="fr-FR" sz="1400" i="1" dirty="0">
                <a:solidFill>
                  <a:schemeClr val="tx1"/>
                </a:solidFill>
                <a:ea typeface="Open Sans" panose="020B0606030504020204" pitchFamily="34" charset="0"/>
                <a:cs typeface="Open Sans" panose="020B0606030504020204" pitchFamily="34" charset="0"/>
              </a:rPr>
              <a:t> massa,</a:t>
            </a:r>
            <a:endParaRPr lang="fr-FR" sz="1400" dirty="0">
              <a:solidFill>
                <a:schemeClr val="tx1"/>
              </a:solidFill>
              <a:ea typeface="Open Sans" panose="020B0606030504020204" pitchFamily="34" charset="0"/>
              <a:cs typeface="Open Sans" panose="020B0606030504020204" pitchFamily="34" charset="0"/>
            </a:endParaRPr>
          </a:p>
        </p:txBody>
      </p:sp>
      <p:sp>
        <p:nvSpPr>
          <p:cNvPr id="22" name="Rectangle 21">
            <a:extLst>
              <a:ext uri="{FF2B5EF4-FFF2-40B4-BE49-F238E27FC236}">
                <a16:creationId xmlns:a16="http://schemas.microsoft.com/office/drawing/2014/main" id="{EFF52F77-0EFA-45E5-9EAF-8C56CEB0ACA4}"/>
              </a:ext>
            </a:extLst>
          </p:cNvPr>
          <p:cNvSpPr/>
          <p:nvPr/>
        </p:nvSpPr>
        <p:spPr>
          <a:xfrm>
            <a:off x="6037815" y="4243942"/>
            <a:ext cx="2171941" cy="23077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i="1" dirty="0">
                <a:solidFill>
                  <a:srgbClr val="CB4D3C"/>
                </a:solidFill>
                <a:ea typeface="Open Sans" panose="020B0606030504020204" pitchFamily="34" charset="0"/>
                <a:cs typeface="Open Sans" panose="020B0606030504020204" pitchFamily="34" charset="0"/>
              </a:rPr>
              <a:t>Lorem ipsum</a:t>
            </a:r>
          </a:p>
          <a:p>
            <a:pPr algn="ctr"/>
            <a:endParaRPr lang="fr-FR" sz="1600" b="1" i="1" dirty="0">
              <a:solidFill>
                <a:srgbClr val="CB4D3C"/>
              </a:solidFill>
              <a:ea typeface="Open Sans" panose="020B0606030504020204" pitchFamily="34" charset="0"/>
              <a:cs typeface="Open Sans" panose="020B0606030504020204" pitchFamily="34" charset="0"/>
            </a:endParaRPr>
          </a:p>
          <a:p>
            <a:pPr algn="just"/>
            <a:r>
              <a:rPr lang="fr-FR" sz="1400" i="1" dirty="0">
                <a:solidFill>
                  <a:schemeClr val="tx1"/>
                </a:solidFill>
                <a:ea typeface="Open Sans" panose="020B0606030504020204" pitchFamily="34" charset="0"/>
                <a:cs typeface="Open Sans" panose="020B0606030504020204" pitchFamily="34" charset="0"/>
              </a:rPr>
              <a:t>Lorem ipsum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consectetur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elit</a:t>
            </a:r>
            <a:r>
              <a:rPr lang="fr-FR" sz="1400" i="1" dirty="0">
                <a:solidFill>
                  <a:schemeClr val="tx1"/>
                </a:solidFill>
                <a:ea typeface="Open Sans" panose="020B0606030504020204" pitchFamily="34" charset="0"/>
                <a:cs typeface="Open Sans" panose="020B0606030504020204" pitchFamily="34" charset="0"/>
              </a:rPr>
              <a:t>. Sed non </a:t>
            </a:r>
            <a:r>
              <a:rPr lang="fr-FR" sz="1400" i="1" dirty="0" err="1">
                <a:solidFill>
                  <a:schemeClr val="tx1"/>
                </a:solidFill>
                <a:ea typeface="Open Sans" panose="020B0606030504020204" pitchFamily="34" charset="0"/>
                <a:cs typeface="Open Sans" panose="020B0606030504020204" pitchFamily="34" charset="0"/>
              </a:rPr>
              <a:t>risus</a:t>
            </a:r>
            <a:r>
              <a:rPr lang="fr-FR" sz="1400" i="1" dirty="0">
                <a:solidFill>
                  <a:schemeClr val="tx1"/>
                </a:solidFill>
                <a:ea typeface="Open Sans" panose="020B0606030504020204" pitchFamily="34" charset="0"/>
                <a:cs typeface="Open Sans" panose="020B0606030504020204" pitchFamily="34" charset="0"/>
              </a:rPr>
              <a:t>. Suspendisse </a:t>
            </a:r>
            <a:r>
              <a:rPr lang="fr-FR" sz="1400" i="1" dirty="0" err="1">
                <a:solidFill>
                  <a:schemeClr val="tx1"/>
                </a:solidFill>
                <a:ea typeface="Open Sans" panose="020B0606030504020204" pitchFamily="34" charset="0"/>
                <a:cs typeface="Open Sans" panose="020B0606030504020204" pitchFamily="34" charset="0"/>
              </a:rPr>
              <a:t>lectus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tortor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dignissim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nec, </a:t>
            </a:r>
            <a:r>
              <a:rPr lang="fr-FR" sz="1400" i="1" dirty="0" err="1">
                <a:solidFill>
                  <a:schemeClr val="tx1"/>
                </a:solidFill>
                <a:ea typeface="Open Sans" panose="020B0606030504020204" pitchFamily="34" charset="0"/>
                <a:cs typeface="Open Sans" panose="020B0606030504020204" pitchFamily="34" charset="0"/>
              </a:rPr>
              <a:t>ultricies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sed</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Cras </a:t>
            </a:r>
            <a:r>
              <a:rPr lang="fr-FR" sz="1400" i="1" dirty="0" err="1">
                <a:solidFill>
                  <a:schemeClr val="tx1"/>
                </a:solidFill>
                <a:ea typeface="Open Sans" panose="020B0606030504020204" pitchFamily="34" charset="0"/>
                <a:cs typeface="Open Sans" panose="020B0606030504020204" pitchFamily="34" charset="0"/>
              </a:rPr>
              <a:t>elementum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ultrices</a:t>
            </a:r>
            <a:r>
              <a:rPr lang="fr-FR" sz="1400" i="1" dirty="0">
                <a:solidFill>
                  <a:schemeClr val="tx1"/>
                </a:solidFill>
                <a:ea typeface="Open Sans" panose="020B0606030504020204" pitchFamily="34" charset="0"/>
                <a:cs typeface="Open Sans" panose="020B0606030504020204" pitchFamily="34" charset="0"/>
              </a:rPr>
              <a:t> diam. </a:t>
            </a:r>
            <a:r>
              <a:rPr lang="fr-FR" sz="1400" i="1" dirty="0" err="1">
                <a:solidFill>
                  <a:schemeClr val="tx1"/>
                </a:solidFill>
                <a:ea typeface="Open Sans" panose="020B0606030504020204" pitchFamily="34" charset="0"/>
                <a:cs typeface="Open Sans" panose="020B0606030504020204" pitchFamily="34" charset="0"/>
              </a:rPr>
              <a:t>Maecenas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ligula</a:t>
            </a:r>
            <a:r>
              <a:rPr lang="fr-FR" sz="1400" i="1" dirty="0">
                <a:solidFill>
                  <a:schemeClr val="tx1"/>
                </a:solidFill>
                <a:ea typeface="Open Sans" panose="020B0606030504020204" pitchFamily="34" charset="0"/>
                <a:cs typeface="Open Sans" panose="020B0606030504020204" pitchFamily="34" charset="0"/>
              </a:rPr>
              <a:t> massa,</a:t>
            </a:r>
            <a:endParaRPr lang="fr-FR" sz="1400" dirty="0">
              <a:solidFill>
                <a:schemeClr val="tx1"/>
              </a:solidFill>
              <a:ea typeface="Open Sans" panose="020B0606030504020204" pitchFamily="34" charset="0"/>
              <a:cs typeface="Open Sans" panose="020B0606030504020204" pitchFamily="34" charset="0"/>
            </a:endParaRPr>
          </a:p>
        </p:txBody>
      </p:sp>
      <p:sp>
        <p:nvSpPr>
          <p:cNvPr id="23" name="Rectangle 22">
            <a:extLst>
              <a:ext uri="{FF2B5EF4-FFF2-40B4-BE49-F238E27FC236}">
                <a16:creationId xmlns:a16="http://schemas.microsoft.com/office/drawing/2014/main" id="{3CA7F5D4-5C4B-4012-9080-8C812D2F0217}"/>
              </a:ext>
            </a:extLst>
          </p:cNvPr>
          <p:cNvSpPr/>
          <p:nvPr/>
        </p:nvSpPr>
        <p:spPr>
          <a:xfrm>
            <a:off x="8209756" y="4243202"/>
            <a:ext cx="2171941" cy="23077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i="1" dirty="0">
                <a:solidFill>
                  <a:srgbClr val="A9C670"/>
                </a:solidFill>
                <a:ea typeface="Open Sans" panose="020B0606030504020204" pitchFamily="34" charset="0"/>
                <a:cs typeface="Open Sans" panose="020B0606030504020204" pitchFamily="34" charset="0"/>
              </a:rPr>
              <a:t>Lorem ipsum</a:t>
            </a:r>
          </a:p>
          <a:p>
            <a:pPr algn="ctr"/>
            <a:endParaRPr lang="fr-FR" sz="1600" b="1" i="1" dirty="0">
              <a:solidFill>
                <a:srgbClr val="A9C670"/>
              </a:solidFill>
              <a:ea typeface="Open Sans" panose="020B0606030504020204" pitchFamily="34" charset="0"/>
              <a:cs typeface="Open Sans" panose="020B0606030504020204" pitchFamily="34" charset="0"/>
            </a:endParaRPr>
          </a:p>
          <a:p>
            <a:pPr algn="just"/>
            <a:r>
              <a:rPr lang="fr-FR" sz="1400" i="1" dirty="0">
                <a:solidFill>
                  <a:schemeClr val="tx1"/>
                </a:solidFill>
                <a:ea typeface="Open Sans" panose="020B0606030504020204" pitchFamily="34" charset="0"/>
                <a:cs typeface="Open Sans" panose="020B0606030504020204" pitchFamily="34" charset="0"/>
              </a:rPr>
              <a:t>Lorem ipsum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consectetur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elit</a:t>
            </a:r>
            <a:r>
              <a:rPr lang="fr-FR" sz="1400" i="1" dirty="0">
                <a:solidFill>
                  <a:schemeClr val="tx1"/>
                </a:solidFill>
                <a:ea typeface="Open Sans" panose="020B0606030504020204" pitchFamily="34" charset="0"/>
                <a:cs typeface="Open Sans" panose="020B0606030504020204" pitchFamily="34" charset="0"/>
              </a:rPr>
              <a:t>. Sed non </a:t>
            </a:r>
            <a:r>
              <a:rPr lang="fr-FR" sz="1400" i="1" dirty="0" err="1">
                <a:solidFill>
                  <a:schemeClr val="tx1"/>
                </a:solidFill>
                <a:ea typeface="Open Sans" panose="020B0606030504020204" pitchFamily="34" charset="0"/>
                <a:cs typeface="Open Sans" panose="020B0606030504020204" pitchFamily="34" charset="0"/>
              </a:rPr>
              <a:t>risus</a:t>
            </a:r>
            <a:r>
              <a:rPr lang="fr-FR" sz="1400" i="1" dirty="0">
                <a:solidFill>
                  <a:schemeClr val="tx1"/>
                </a:solidFill>
                <a:ea typeface="Open Sans" panose="020B0606030504020204" pitchFamily="34" charset="0"/>
                <a:cs typeface="Open Sans" panose="020B0606030504020204" pitchFamily="34" charset="0"/>
              </a:rPr>
              <a:t>. Suspendisse </a:t>
            </a:r>
            <a:r>
              <a:rPr lang="fr-FR" sz="1400" i="1" dirty="0" err="1">
                <a:solidFill>
                  <a:schemeClr val="tx1"/>
                </a:solidFill>
                <a:ea typeface="Open Sans" panose="020B0606030504020204" pitchFamily="34" charset="0"/>
                <a:cs typeface="Open Sans" panose="020B0606030504020204" pitchFamily="34" charset="0"/>
              </a:rPr>
              <a:t>lectus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tortor</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dignissim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sit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amet</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adipiscing</a:t>
            </a:r>
            <a:r>
              <a:rPr lang="fr-FR" sz="1400" i="1" dirty="0">
                <a:solidFill>
                  <a:schemeClr val="tx1"/>
                </a:solidFill>
                <a:ea typeface="Open Sans" panose="020B0606030504020204" pitchFamily="34" charset="0"/>
                <a:cs typeface="Open Sans" panose="020B0606030504020204" pitchFamily="34" charset="0"/>
              </a:rPr>
              <a:t> nec, </a:t>
            </a:r>
            <a:r>
              <a:rPr lang="fr-FR" sz="1400" i="1" dirty="0" err="1">
                <a:solidFill>
                  <a:schemeClr val="tx1"/>
                </a:solidFill>
                <a:ea typeface="Open Sans" panose="020B0606030504020204" pitchFamily="34" charset="0"/>
                <a:cs typeface="Open Sans" panose="020B0606030504020204" pitchFamily="34" charset="0"/>
              </a:rPr>
              <a:t>ultricies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sed</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dolor</a:t>
            </a:r>
            <a:r>
              <a:rPr lang="fr-FR" sz="1400" i="1" dirty="0">
                <a:solidFill>
                  <a:schemeClr val="tx1"/>
                </a:solidFill>
                <a:ea typeface="Open Sans" panose="020B0606030504020204" pitchFamily="34" charset="0"/>
                <a:cs typeface="Open Sans" panose="020B0606030504020204" pitchFamily="34" charset="0"/>
              </a:rPr>
              <a:t>. Cras </a:t>
            </a:r>
            <a:r>
              <a:rPr lang="fr-FR" sz="1400" i="1" dirty="0" err="1">
                <a:solidFill>
                  <a:schemeClr val="tx1"/>
                </a:solidFill>
                <a:ea typeface="Open Sans" panose="020B0606030504020204" pitchFamily="34" charset="0"/>
                <a:cs typeface="Open Sans" panose="020B0606030504020204" pitchFamily="34" charset="0"/>
              </a:rPr>
              <a:t>elementum</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ultrices</a:t>
            </a:r>
            <a:r>
              <a:rPr lang="fr-FR" sz="1400" i="1" dirty="0">
                <a:solidFill>
                  <a:schemeClr val="tx1"/>
                </a:solidFill>
                <a:ea typeface="Open Sans" panose="020B0606030504020204" pitchFamily="34" charset="0"/>
                <a:cs typeface="Open Sans" panose="020B0606030504020204" pitchFamily="34" charset="0"/>
              </a:rPr>
              <a:t> diam. </a:t>
            </a:r>
            <a:r>
              <a:rPr lang="fr-FR" sz="1400" i="1" dirty="0" err="1">
                <a:solidFill>
                  <a:schemeClr val="tx1"/>
                </a:solidFill>
                <a:ea typeface="Open Sans" panose="020B0606030504020204" pitchFamily="34" charset="0"/>
                <a:cs typeface="Open Sans" panose="020B0606030504020204" pitchFamily="34" charset="0"/>
              </a:rPr>
              <a:t>Maecenas</a:t>
            </a:r>
            <a:r>
              <a:rPr lang="fr-FR" sz="1400" i="1" dirty="0">
                <a:solidFill>
                  <a:schemeClr val="tx1"/>
                </a:solidFill>
                <a:ea typeface="Open Sans" panose="020B0606030504020204" pitchFamily="34" charset="0"/>
                <a:cs typeface="Open Sans" panose="020B0606030504020204" pitchFamily="34" charset="0"/>
              </a:rPr>
              <a:t> </a:t>
            </a:r>
            <a:r>
              <a:rPr lang="fr-FR" sz="1400" i="1" dirty="0" err="1">
                <a:solidFill>
                  <a:schemeClr val="tx1"/>
                </a:solidFill>
                <a:ea typeface="Open Sans" panose="020B0606030504020204" pitchFamily="34" charset="0"/>
                <a:cs typeface="Open Sans" panose="020B0606030504020204" pitchFamily="34" charset="0"/>
              </a:rPr>
              <a:t>ligula</a:t>
            </a:r>
            <a:r>
              <a:rPr lang="fr-FR" sz="1400" i="1" dirty="0">
                <a:solidFill>
                  <a:schemeClr val="tx1"/>
                </a:solidFill>
                <a:ea typeface="Open Sans" panose="020B0606030504020204" pitchFamily="34" charset="0"/>
                <a:cs typeface="Open Sans" panose="020B0606030504020204" pitchFamily="34" charset="0"/>
              </a:rPr>
              <a:t> massa,</a:t>
            </a:r>
            <a:endParaRPr lang="fr-FR" sz="1400" dirty="0">
              <a:solidFill>
                <a:schemeClr val="tx1"/>
              </a:solidFill>
              <a:ea typeface="Open Sans" panose="020B0606030504020204" pitchFamily="34" charset="0"/>
              <a:cs typeface="Open Sans" panose="020B0606030504020204" pitchFamily="34" charset="0"/>
            </a:endParaRPr>
          </a:p>
        </p:txBody>
      </p:sp>
      <p:sp>
        <p:nvSpPr>
          <p:cNvPr id="28" name="Rectangle 27">
            <a:extLst>
              <a:ext uri="{FF2B5EF4-FFF2-40B4-BE49-F238E27FC236}">
                <a16:creationId xmlns:a16="http://schemas.microsoft.com/office/drawing/2014/main" id="{BF943F66-E0BE-4FF9-8A86-BB6A1C5C5945}"/>
              </a:ext>
            </a:extLst>
          </p:cNvPr>
          <p:cNvSpPr/>
          <p:nvPr/>
        </p:nvSpPr>
        <p:spPr>
          <a:xfrm>
            <a:off x="3494911" y="137855"/>
            <a:ext cx="5195191" cy="6250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400" b="1" i="1" dirty="0">
                <a:solidFill>
                  <a:srgbClr val="445467"/>
                </a:solidFill>
                <a:ea typeface="Open Sans" panose="020B0606030504020204" pitchFamily="34" charset="0"/>
                <a:cs typeface="Open Sans" panose="020B0606030504020204" pitchFamily="34" charset="0"/>
              </a:rPr>
              <a:t>Lorem ipsum</a:t>
            </a:r>
          </a:p>
        </p:txBody>
      </p:sp>
      <p:cxnSp>
        <p:nvCxnSpPr>
          <p:cNvPr id="30" name="Straight Connector 29">
            <a:extLst>
              <a:ext uri="{FF2B5EF4-FFF2-40B4-BE49-F238E27FC236}">
                <a16:creationId xmlns:a16="http://schemas.microsoft.com/office/drawing/2014/main" id="{F83D5B9E-ABA0-4E23-B3EB-917E9E072E1D}"/>
              </a:ext>
            </a:extLst>
          </p:cNvPr>
          <p:cNvCxnSpPr/>
          <p:nvPr/>
        </p:nvCxnSpPr>
        <p:spPr>
          <a:xfrm>
            <a:off x="5156071" y="1126250"/>
            <a:ext cx="1730828" cy="0"/>
          </a:xfrm>
          <a:prstGeom prst="line">
            <a:avLst/>
          </a:prstGeom>
          <a:ln w="53975">
            <a:solidFill>
              <a:srgbClr val="445467"/>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2B229B6C-F18F-4536-86F1-A86D3285F4E9}"/>
              </a:ext>
            </a:extLst>
          </p:cNvPr>
          <p:cNvSpPr/>
          <p:nvPr/>
        </p:nvSpPr>
        <p:spPr>
          <a:xfrm>
            <a:off x="3440219" y="709990"/>
            <a:ext cx="5195191" cy="4162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i="1" dirty="0">
                <a:solidFill>
                  <a:srgbClr val="445467"/>
                </a:solidFill>
                <a:ea typeface="Open Sans" panose="020B0606030504020204" pitchFamily="34" charset="0"/>
                <a:cs typeface="Open Sans" panose="020B0606030504020204" pitchFamily="34" charset="0"/>
              </a:rPr>
              <a:t>Sous-titre dans cette ligne</a:t>
            </a:r>
          </a:p>
        </p:txBody>
      </p:sp>
      <p:sp>
        <p:nvSpPr>
          <p:cNvPr id="24" name="Slide Number Placeholder 17">
            <a:extLst>
              <a:ext uri="{FF2B5EF4-FFF2-40B4-BE49-F238E27FC236}">
                <a16:creationId xmlns:a16="http://schemas.microsoft.com/office/drawing/2014/main" id="{CA362A71-D148-46E6-9C31-ADA273E76282}"/>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41</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808601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4646DD0-F8B3-4E0D-8F1C-E4372E2479FF}"/>
              </a:ext>
            </a:extLst>
          </p:cNvPr>
          <p:cNvSpPr/>
          <p:nvPr/>
        </p:nvSpPr>
        <p:spPr>
          <a:xfrm>
            <a:off x="0" y="0"/>
            <a:ext cx="6857087" cy="6858000"/>
          </a:xfrm>
          <a:custGeom>
            <a:avLst/>
            <a:gdLst>
              <a:gd name="connsiteX0" fmla="*/ 0 w 6857087"/>
              <a:gd name="connsiteY0" fmla="*/ 0 h 6858000"/>
              <a:gd name="connsiteX1" fmla="*/ 6857086 w 6857087"/>
              <a:gd name="connsiteY1" fmla="*/ 0 h 6858000"/>
              <a:gd name="connsiteX2" fmla="*/ 4125994 w 6857087"/>
              <a:gd name="connsiteY2" fmla="*/ 2731092 h 6858000"/>
              <a:gd name="connsiteX3" fmla="*/ 4125994 w 6857087"/>
              <a:gd name="connsiteY3" fmla="*/ 4126908 h 6858000"/>
              <a:gd name="connsiteX4" fmla="*/ 6857087 w 6857087"/>
              <a:gd name="connsiteY4" fmla="*/ 6858000 h 6858000"/>
              <a:gd name="connsiteX5" fmla="*/ 0 w 6857087"/>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7087" h="6858000">
                <a:moveTo>
                  <a:pt x="0" y="0"/>
                </a:moveTo>
                <a:lnTo>
                  <a:pt x="6857086" y="0"/>
                </a:lnTo>
                <a:lnTo>
                  <a:pt x="4125994" y="2731092"/>
                </a:lnTo>
                <a:cubicBezTo>
                  <a:pt x="3740551" y="3116536"/>
                  <a:pt x="3740551" y="3741464"/>
                  <a:pt x="4125994" y="4126908"/>
                </a:cubicBezTo>
                <a:lnTo>
                  <a:pt x="6857087" y="6858000"/>
                </a:lnTo>
                <a:lnTo>
                  <a:pt x="0" y="6858000"/>
                </a:lnTo>
                <a:close/>
              </a:path>
            </a:pathLst>
          </a:cu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pic>
        <p:nvPicPr>
          <p:cNvPr id="5" name="Picture Placeholder 4">
            <a:extLst>
              <a:ext uri="{FF2B5EF4-FFF2-40B4-BE49-F238E27FC236}">
                <a16:creationId xmlns:a16="http://schemas.microsoft.com/office/drawing/2014/main" id="{2EB0CA15-FF58-4918-BDBE-FCCD5360C1F3}"/>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6685" t="-370" r="29003" b="1388"/>
          <a:stretch/>
        </p:blipFill>
        <p:spPr>
          <a:xfrm>
            <a:off x="2058775" y="1697882"/>
            <a:ext cx="3367731" cy="3367731"/>
          </a:xfrm>
          <a:ln w="60325">
            <a:solidFill>
              <a:srgbClr val="CB4D3C"/>
            </a:solidFill>
          </a:ln>
        </p:spPr>
      </p:pic>
      <p:sp>
        <p:nvSpPr>
          <p:cNvPr id="6" name="Slide Number Placeholder 17">
            <a:extLst>
              <a:ext uri="{FF2B5EF4-FFF2-40B4-BE49-F238E27FC236}">
                <a16:creationId xmlns:a16="http://schemas.microsoft.com/office/drawing/2014/main" id="{9E0298F0-9598-46C6-85C6-33D26D555D42}"/>
              </a:ext>
            </a:extLst>
          </p:cNvPr>
          <p:cNvSpPr txBox="1">
            <a:spLocks/>
          </p:cNvSpPr>
          <p:nvPr/>
        </p:nvSpPr>
        <p:spPr>
          <a:xfrm>
            <a:off x="11379199" y="140462"/>
            <a:ext cx="626400" cy="625022"/>
          </a:xfrm>
          <a:prstGeom prst="ellipse">
            <a:avLst/>
          </a:prstGeom>
          <a:solidFill>
            <a:srgbClr val="CB4D3C"/>
          </a:solidFill>
        </p:spPr>
        <p:txBody>
          <a:bodyPr anchor="ct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algn="ctr"/>
              <a:t>5</a:t>
            </a:fld>
            <a:endParaRPr lang="fr-FR" b="1" dirty="0">
              <a:solidFill>
                <a:schemeClr val="bg1"/>
              </a:solidFill>
              <a:ea typeface="Open Sans" panose="020B0606030504020204" pitchFamily="34" charset="0"/>
              <a:cs typeface="Open Sans" panose="020B0606030504020204" pitchFamily="34" charset="0"/>
            </a:endParaRPr>
          </a:p>
        </p:txBody>
      </p:sp>
      <p:grpSp>
        <p:nvGrpSpPr>
          <p:cNvPr id="7" name="Group 6">
            <a:extLst>
              <a:ext uri="{FF2B5EF4-FFF2-40B4-BE49-F238E27FC236}">
                <a16:creationId xmlns:a16="http://schemas.microsoft.com/office/drawing/2014/main" id="{B55431DC-41C7-4263-9809-4890FF18E7EF}"/>
              </a:ext>
            </a:extLst>
          </p:cNvPr>
          <p:cNvGrpSpPr/>
          <p:nvPr/>
        </p:nvGrpSpPr>
        <p:grpSpPr>
          <a:xfrm>
            <a:off x="5845987" y="743654"/>
            <a:ext cx="4846447" cy="5112749"/>
            <a:chOff x="120211" y="693488"/>
            <a:chExt cx="4846447" cy="3864533"/>
          </a:xfrm>
        </p:grpSpPr>
        <p:grpSp>
          <p:nvGrpSpPr>
            <p:cNvPr id="8" name="Group 7">
              <a:extLst>
                <a:ext uri="{FF2B5EF4-FFF2-40B4-BE49-F238E27FC236}">
                  <a16:creationId xmlns:a16="http://schemas.microsoft.com/office/drawing/2014/main" id="{90B3C299-F590-45F9-8C90-8EE9837A4A07}"/>
                </a:ext>
              </a:extLst>
            </p:cNvPr>
            <p:cNvGrpSpPr/>
            <p:nvPr/>
          </p:nvGrpSpPr>
          <p:grpSpPr>
            <a:xfrm>
              <a:off x="120211" y="693488"/>
              <a:ext cx="3711273" cy="628119"/>
              <a:chOff x="309947" y="3753769"/>
              <a:chExt cx="3711273" cy="628119"/>
            </a:xfrm>
          </p:grpSpPr>
          <p:sp>
            <p:nvSpPr>
              <p:cNvPr id="10" name="Rectangle 9">
                <a:extLst>
                  <a:ext uri="{FF2B5EF4-FFF2-40B4-BE49-F238E27FC236}">
                    <a16:creationId xmlns:a16="http://schemas.microsoft.com/office/drawing/2014/main" id="{33AB5ECA-AEB4-4B7B-9B97-3EB73492ACB9}"/>
                  </a:ext>
                </a:extLst>
              </p:cNvPr>
              <p:cNvSpPr/>
              <p:nvPr/>
            </p:nvSpPr>
            <p:spPr>
              <a:xfrm>
                <a:off x="309947" y="3753769"/>
                <a:ext cx="3711273" cy="6281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4800" b="1" dirty="0" err="1">
                    <a:solidFill>
                      <a:srgbClr val="569CD6"/>
                    </a:solidFill>
                    <a:latin typeface="Arial" panose="020B0604020202020204" pitchFamily="34" charset="0"/>
                    <a:cs typeface="Arial" panose="020B0604020202020204" pitchFamily="34" charset="0"/>
                  </a:rPr>
                  <a:t>Front</a:t>
                </a:r>
                <a:r>
                  <a:rPr lang="fr-FR" sz="4800" b="1" dirty="0" err="1">
                    <a:solidFill>
                      <a:srgbClr val="569CD6"/>
                    </a:solidFill>
                    <a:effectLst/>
                    <a:latin typeface="Arial" panose="020B0604020202020204" pitchFamily="34" charset="0"/>
                    <a:cs typeface="Arial" panose="020B0604020202020204" pitchFamily="34" charset="0"/>
                  </a:rPr>
                  <a:t>-Office</a:t>
                </a:r>
                <a:endParaRPr lang="fr-FR" sz="4800" b="0" dirty="0">
                  <a:solidFill>
                    <a:srgbClr val="D4D4D4"/>
                  </a:solidFill>
                  <a:effectLst/>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1DC28A43-AA71-4F49-89C1-29993AF737F9}"/>
                  </a:ext>
                </a:extLst>
              </p:cNvPr>
              <p:cNvCxnSpPr>
                <a:cxnSpLocks/>
              </p:cNvCxnSpPr>
              <p:nvPr/>
            </p:nvCxnSpPr>
            <p:spPr>
              <a:xfrm>
                <a:off x="478493" y="4361353"/>
                <a:ext cx="3451287" cy="20535"/>
              </a:xfrm>
              <a:prstGeom prst="line">
                <a:avLst/>
              </a:prstGeom>
              <a:ln w="53975">
                <a:solidFill>
                  <a:srgbClr val="445467"/>
                </a:solidFill>
              </a:ln>
            </p:spPr>
            <p:style>
              <a:lnRef idx="1">
                <a:schemeClr val="accent1"/>
              </a:lnRef>
              <a:fillRef idx="0">
                <a:schemeClr val="accent1"/>
              </a:fillRef>
              <a:effectRef idx="0">
                <a:schemeClr val="accent1"/>
              </a:effectRef>
              <a:fontRef idx="minor">
                <a:schemeClr val="tx1"/>
              </a:fontRef>
            </p:style>
          </p:cxnSp>
        </p:grpSp>
        <p:sp>
          <p:nvSpPr>
            <p:cNvPr id="9" name="Rectangle 8">
              <a:extLst>
                <a:ext uri="{FF2B5EF4-FFF2-40B4-BE49-F238E27FC236}">
                  <a16:creationId xmlns:a16="http://schemas.microsoft.com/office/drawing/2014/main" id="{A9532BB2-886F-4199-8BE6-E4D92D6E49E9}"/>
                </a:ext>
              </a:extLst>
            </p:cNvPr>
            <p:cNvSpPr/>
            <p:nvPr/>
          </p:nvSpPr>
          <p:spPr>
            <a:xfrm>
              <a:off x="265897" y="1557008"/>
              <a:ext cx="4700761" cy="30010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just"/>
              <a:endParaRPr lang="fr-FR" sz="1400" dirty="0">
                <a:solidFill>
                  <a:schemeClr val="tx1"/>
                </a:solidFill>
              </a:endParaRPr>
            </a:p>
            <a:p>
              <a:pPr algn="just"/>
              <a:r>
                <a:rPr lang="fr-FR" sz="1400" dirty="0">
                  <a:solidFill>
                    <a:schemeClr val="tx1"/>
                  </a:solidFill>
                </a:rPr>
                <a:t>L’interface présentée au client doit permettre : </a:t>
              </a:r>
            </a:p>
            <a:p>
              <a:pPr algn="just"/>
              <a:endParaRPr lang="fr-FR" sz="1400" dirty="0">
                <a:solidFill>
                  <a:schemeClr val="tx1"/>
                </a:solidFill>
              </a:endParaRPr>
            </a:p>
            <a:p>
              <a:pPr algn="just"/>
              <a:r>
                <a:rPr lang="fr-FR" sz="1400" dirty="0">
                  <a:solidFill>
                    <a:schemeClr val="tx1"/>
                  </a:solidFill>
                </a:rPr>
                <a:t>• de présenter le catalogue de produits </a:t>
              </a:r>
            </a:p>
            <a:p>
              <a:pPr algn="just"/>
              <a:r>
                <a:rPr lang="fr-FR" sz="1400" dirty="0">
                  <a:solidFill>
                    <a:schemeClr val="tx1"/>
                  </a:solidFill>
                </a:rPr>
                <a:t>• de naviguer de façon fluide dans le catalogue </a:t>
              </a:r>
            </a:p>
            <a:p>
              <a:pPr algn="just"/>
              <a:r>
                <a:rPr lang="fr-FR" sz="1400" dirty="0">
                  <a:solidFill>
                    <a:schemeClr val="tx1"/>
                  </a:solidFill>
                </a:rPr>
                <a:t>• de rechercher des produits par différents critères </a:t>
              </a:r>
            </a:p>
            <a:p>
              <a:pPr algn="just"/>
              <a:r>
                <a:rPr lang="fr-FR" sz="1400" dirty="0">
                  <a:solidFill>
                    <a:schemeClr val="tx1"/>
                  </a:solidFill>
                </a:rPr>
                <a:t>• d’accéder aux meilleurs ventes du moment </a:t>
              </a:r>
            </a:p>
            <a:p>
              <a:pPr algn="just"/>
              <a:r>
                <a:rPr lang="fr-FR" sz="1400" dirty="0">
                  <a:solidFill>
                    <a:schemeClr val="tx1"/>
                  </a:solidFill>
                </a:rPr>
                <a:t>• d’ajouter des produits à son panier </a:t>
              </a:r>
            </a:p>
            <a:p>
              <a:pPr algn="just"/>
              <a:r>
                <a:rPr lang="fr-FR" sz="1400" dirty="0">
                  <a:solidFill>
                    <a:schemeClr val="tx1"/>
                  </a:solidFill>
                </a:rPr>
                <a:t>• de consulter son panier </a:t>
              </a:r>
            </a:p>
            <a:p>
              <a:pPr algn="just"/>
              <a:r>
                <a:rPr lang="fr-FR" sz="1400" dirty="0">
                  <a:solidFill>
                    <a:schemeClr val="tx1"/>
                  </a:solidFill>
                </a:rPr>
                <a:t>• de supprimer un article de son panier </a:t>
              </a:r>
            </a:p>
            <a:p>
              <a:pPr algn="just"/>
              <a:r>
                <a:rPr lang="fr-FR" sz="1400" dirty="0">
                  <a:solidFill>
                    <a:schemeClr val="tx1"/>
                  </a:solidFill>
                </a:rPr>
                <a:t>• de valider son panier après vérification des informations (articles, prix, adresse, livraison…) </a:t>
              </a:r>
            </a:p>
            <a:p>
              <a:pPr algn="just"/>
              <a:r>
                <a:rPr lang="fr-FR" sz="1400" dirty="0">
                  <a:solidFill>
                    <a:schemeClr val="tx1"/>
                  </a:solidFill>
                </a:rPr>
                <a:t>• d’accéder au paiement en ligne </a:t>
              </a:r>
            </a:p>
            <a:p>
              <a:pPr algn="just"/>
              <a:r>
                <a:rPr lang="fr-FR" sz="1400" dirty="0">
                  <a:solidFill>
                    <a:schemeClr val="tx1"/>
                  </a:solidFill>
                </a:rPr>
                <a:t>• de s’inscrire sur le site </a:t>
              </a:r>
            </a:p>
            <a:p>
              <a:pPr algn="just"/>
              <a:r>
                <a:rPr lang="fr-FR" sz="1400" dirty="0">
                  <a:solidFill>
                    <a:schemeClr val="tx1"/>
                  </a:solidFill>
                </a:rPr>
                <a:t>• de se connecter avec un compte existant </a:t>
              </a:r>
            </a:p>
            <a:p>
              <a:pPr algn="just"/>
              <a:r>
                <a:rPr lang="fr-FR" sz="1400" dirty="0">
                  <a:solidFill>
                    <a:schemeClr val="tx1"/>
                  </a:solidFill>
                </a:rPr>
                <a:t>• de gérer son compte (adresse, mot de passe, supprimer son compte…) </a:t>
              </a:r>
            </a:p>
            <a:p>
              <a:pPr algn="just"/>
              <a:r>
                <a:rPr lang="fr-FR" sz="1400" dirty="0">
                  <a:solidFill>
                    <a:schemeClr val="tx1"/>
                  </a:solidFill>
                </a:rPr>
                <a:t>• de contacter le vendeur par le biais d’un formulaire </a:t>
              </a:r>
              <a:endParaRPr lang="fr-FR" sz="1400" dirty="0">
                <a:solidFill>
                  <a:schemeClr val="tx1"/>
                </a:solidFill>
                <a:ea typeface="Open Sans" panose="020B0606030504020204" pitchFamily="34" charset="0"/>
                <a:cs typeface="Open Sans" panose="020B0606030504020204" pitchFamily="34" charset="0"/>
              </a:endParaRPr>
            </a:p>
          </p:txBody>
        </p:sp>
      </p:grpSp>
      <p:sp>
        <p:nvSpPr>
          <p:cNvPr id="4" name="Rectangle 3">
            <a:extLst>
              <a:ext uri="{FF2B5EF4-FFF2-40B4-BE49-F238E27FC236}">
                <a16:creationId xmlns:a16="http://schemas.microsoft.com/office/drawing/2014/main" id="{C2C8804B-008E-F693-1D78-7E3B9D6266F9}"/>
              </a:ext>
            </a:extLst>
          </p:cNvPr>
          <p:cNvSpPr/>
          <p:nvPr/>
        </p:nvSpPr>
        <p:spPr>
          <a:xfrm>
            <a:off x="3744865" y="-179827"/>
            <a:ext cx="7634334" cy="1221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5400" dirty="0">
                <a:solidFill>
                  <a:schemeClr val="tx1"/>
                </a:solidFill>
              </a:rPr>
              <a:t>Spécification fonctionnelle</a:t>
            </a:r>
            <a:endParaRPr lang="fr-FR" sz="5400" b="1" i="1" dirty="0">
              <a:solidFill>
                <a:srgbClr val="445467"/>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3324894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4646DD0-F8B3-4E0D-8F1C-E4372E2479FF}"/>
              </a:ext>
            </a:extLst>
          </p:cNvPr>
          <p:cNvSpPr/>
          <p:nvPr/>
        </p:nvSpPr>
        <p:spPr>
          <a:xfrm flipH="1">
            <a:off x="5120220" y="0"/>
            <a:ext cx="7111992" cy="6858000"/>
          </a:xfrm>
          <a:custGeom>
            <a:avLst/>
            <a:gdLst>
              <a:gd name="connsiteX0" fmla="*/ 0 w 6857087"/>
              <a:gd name="connsiteY0" fmla="*/ 0 h 6858000"/>
              <a:gd name="connsiteX1" fmla="*/ 6857086 w 6857087"/>
              <a:gd name="connsiteY1" fmla="*/ 0 h 6858000"/>
              <a:gd name="connsiteX2" fmla="*/ 4125994 w 6857087"/>
              <a:gd name="connsiteY2" fmla="*/ 2731092 h 6858000"/>
              <a:gd name="connsiteX3" fmla="*/ 4125994 w 6857087"/>
              <a:gd name="connsiteY3" fmla="*/ 4126908 h 6858000"/>
              <a:gd name="connsiteX4" fmla="*/ 6857087 w 6857087"/>
              <a:gd name="connsiteY4" fmla="*/ 6858000 h 6858000"/>
              <a:gd name="connsiteX5" fmla="*/ 0 w 6857087"/>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7087" h="6858000">
                <a:moveTo>
                  <a:pt x="0" y="0"/>
                </a:moveTo>
                <a:lnTo>
                  <a:pt x="6857086" y="0"/>
                </a:lnTo>
                <a:lnTo>
                  <a:pt x="4125994" y="2731092"/>
                </a:lnTo>
                <a:cubicBezTo>
                  <a:pt x="3740551" y="3116536"/>
                  <a:pt x="3740551" y="3741464"/>
                  <a:pt x="4125994" y="4126908"/>
                </a:cubicBezTo>
                <a:lnTo>
                  <a:pt x="6857087" y="6858000"/>
                </a:lnTo>
                <a:lnTo>
                  <a:pt x="0" y="6858000"/>
                </a:lnTo>
                <a:close/>
              </a:path>
            </a:pathLst>
          </a:custGeom>
          <a:solidFill>
            <a:srgbClr val="CB4D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pic>
        <p:nvPicPr>
          <p:cNvPr id="5" name="Picture Placeholder 4">
            <a:extLst>
              <a:ext uri="{FF2B5EF4-FFF2-40B4-BE49-F238E27FC236}">
                <a16:creationId xmlns:a16="http://schemas.microsoft.com/office/drawing/2014/main" id="{2EB0CA15-FF58-4918-BDBE-FCCD5360C1F3}"/>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6901" r="16901"/>
          <a:stretch/>
        </p:blipFill>
        <p:spPr>
          <a:xfrm>
            <a:off x="6096000" y="1745134"/>
            <a:ext cx="3367731" cy="3367731"/>
          </a:xfrm>
          <a:ln w="60325">
            <a:solidFill>
              <a:srgbClr val="445467"/>
            </a:solidFill>
          </a:ln>
        </p:spPr>
      </p:pic>
      <p:sp>
        <p:nvSpPr>
          <p:cNvPr id="6" name="Slide Number Placeholder 17">
            <a:extLst>
              <a:ext uri="{FF2B5EF4-FFF2-40B4-BE49-F238E27FC236}">
                <a16:creationId xmlns:a16="http://schemas.microsoft.com/office/drawing/2014/main" id="{9E0298F0-9598-46C6-85C6-33D26D555D42}"/>
              </a:ext>
            </a:extLst>
          </p:cNvPr>
          <p:cNvSpPr txBox="1">
            <a:spLocks/>
          </p:cNvSpPr>
          <p:nvPr/>
        </p:nvSpPr>
        <p:spPr>
          <a:xfrm>
            <a:off x="11379199" y="140462"/>
            <a:ext cx="626400" cy="625022"/>
          </a:xfrm>
          <a:prstGeom prst="ellipse">
            <a:avLst/>
          </a:prstGeom>
          <a:solidFill>
            <a:srgbClr val="445467"/>
          </a:solidFill>
        </p:spPr>
        <p:txBody>
          <a:bodyPr anchor="ct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algn="ctr"/>
              <a:t>6</a:t>
            </a:fld>
            <a:endParaRPr lang="fr-FR" b="1" dirty="0">
              <a:solidFill>
                <a:schemeClr val="bg1"/>
              </a:solidFill>
              <a:ea typeface="Open Sans" panose="020B0606030504020204" pitchFamily="34" charset="0"/>
              <a:cs typeface="Open Sans" panose="020B0606030504020204" pitchFamily="34" charset="0"/>
            </a:endParaRPr>
          </a:p>
        </p:txBody>
      </p:sp>
      <p:grpSp>
        <p:nvGrpSpPr>
          <p:cNvPr id="7" name="Group 6">
            <a:extLst>
              <a:ext uri="{FF2B5EF4-FFF2-40B4-BE49-F238E27FC236}">
                <a16:creationId xmlns:a16="http://schemas.microsoft.com/office/drawing/2014/main" id="{B55431DC-41C7-4263-9809-4890FF18E7EF}"/>
              </a:ext>
            </a:extLst>
          </p:cNvPr>
          <p:cNvGrpSpPr/>
          <p:nvPr/>
        </p:nvGrpSpPr>
        <p:grpSpPr>
          <a:xfrm>
            <a:off x="377888" y="343654"/>
            <a:ext cx="4700761" cy="5852352"/>
            <a:chOff x="727513" y="473607"/>
            <a:chExt cx="4700761" cy="5852352"/>
          </a:xfrm>
        </p:grpSpPr>
        <p:grpSp>
          <p:nvGrpSpPr>
            <p:cNvPr id="8" name="Group 7">
              <a:extLst>
                <a:ext uri="{FF2B5EF4-FFF2-40B4-BE49-F238E27FC236}">
                  <a16:creationId xmlns:a16="http://schemas.microsoft.com/office/drawing/2014/main" id="{90B3C299-F590-45F9-8C90-8EE9837A4A07}"/>
                </a:ext>
              </a:extLst>
            </p:cNvPr>
            <p:cNvGrpSpPr/>
            <p:nvPr/>
          </p:nvGrpSpPr>
          <p:grpSpPr>
            <a:xfrm>
              <a:off x="727513" y="473607"/>
              <a:ext cx="4031873" cy="923330"/>
              <a:chOff x="917249" y="3533888"/>
              <a:chExt cx="4031873" cy="923330"/>
            </a:xfrm>
          </p:grpSpPr>
          <p:sp>
            <p:nvSpPr>
              <p:cNvPr id="10" name="Rectangle 9">
                <a:extLst>
                  <a:ext uri="{FF2B5EF4-FFF2-40B4-BE49-F238E27FC236}">
                    <a16:creationId xmlns:a16="http://schemas.microsoft.com/office/drawing/2014/main" id="{33AB5ECA-AEB4-4B7B-9B97-3EB73492ACB9}"/>
                  </a:ext>
                </a:extLst>
              </p:cNvPr>
              <p:cNvSpPr/>
              <p:nvPr/>
            </p:nvSpPr>
            <p:spPr>
              <a:xfrm>
                <a:off x="917249" y="3533888"/>
                <a:ext cx="4031873" cy="9233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fr-FR" sz="5400" b="1" dirty="0">
                    <a:solidFill>
                      <a:srgbClr val="569CD6"/>
                    </a:solidFill>
                    <a:effectLst/>
                    <a:latin typeface="Arial" panose="020B0604020202020204" pitchFamily="34" charset="0"/>
                    <a:cs typeface="Arial" panose="020B0604020202020204" pitchFamily="34" charset="0"/>
                  </a:rPr>
                  <a:t>Back-Office</a:t>
                </a:r>
                <a:endParaRPr lang="fr-FR" sz="5400" b="0" dirty="0">
                  <a:solidFill>
                    <a:srgbClr val="D4D4D4"/>
                  </a:solidFill>
                  <a:effectLst/>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1DC28A43-AA71-4F49-89C1-29993AF737F9}"/>
                  </a:ext>
                </a:extLst>
              </p:cNvPr>
              <p:cNvCxnSpPr>
                <a:cxnSpLocks/>
              </p:cNvCxnSpPr>
              <p:nvPr/>
            </p:nvCxnSpPr>
            <p:spPr>
              <a:xfrm>
                <a:off x="1046955" y="4328565"/>
                <a:ext cx="3721506" cy="0"/>
              </a:xfrm>
              <a:prstGeom prst="line">
                <a:avLst/>
              </a:prstGeom>
              <a:ln w="53975">
                <a:solidFill>
                  <a:srgbClr val="445467"/>
                </a:solidFill>
              </a:ln>
            </p:spPr>
            <p:style>
              <a:lnRef idx="1">
                <a:schemeClr val="accent1"/>
              </a:lnRef>
              <a:fillRef idx="0">
                <a:schemeClr val="accent1"/>
              </a:fillRef>
              <a:effectRef idx="0">
                <a:schemeClr val="accent1"/>
              </a:effectRef>
              <a:fontRef idx="minor">
                <a:schemeClr val="tx1"/>
              </a:fontRef>
            </p:style>
          </p:cxnSp>
        </p:grpSp>
        <p:sp>
          <p:nvSpPr>
            <p:cNvPr id="9" name="Rectangle 8">
              <a:extLst>
                <a:ext uri="{FF2B5EF4-FFF2-40B4-BE49-F238E27FC236}">
                  <a16:creationId xmlns:a16="http://schemas.microsoft.com/office/drawing/2014/main" id="{A9532BB2-886F-4199-8BE6-E4D92D6E49E9}"/>
                </a:ext>
              </a:extLst>
            </p:cNvPr>
            <p:cNvSpPr/>
            <p:nvPr/>
          </p:nvSpPr>
          <p:spPr>
            <a:xfrm>
              <a:off x="727513" y="1709311"/>
              <a:ext cx="4700761" cy="4616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br>
                <a:rPr lang="fr-FR" sz="1400" b="0" dirty="0">
                  <a:solidFill>
                    <a:srgbClr val="D4D4D4"/>
                  </a:solidFill>
                  <a:effectLst/>
                  <a:latin typeface="Arial" panose="020B0604020202020204" pitchFamily="34" charset="0"/>
                  <a:cs typeface="Arial" panose="020B0604020202020204" pitchFamily="34" charset="0"/>
                </a:rPr>
              </a:br>
              <a:r>
                <a:rPr lang="fr-FR" sz="1400" b="0" dirty="0">
                  <a:solidFill>
                    <a:schemeClr val="tx1"/>
                  </a:solidFill>
                  <a:effectLst/>
                  <a:latin typeface="Arial" panose="020B0604020202020204" pitchFamily="34" charset="0"/>
                  <a:cs typeface="Arial" panose="020B0604020202020204" pitchFamily="34" charset="0"/>
                </a:rPr>
                <a:t>L'interface présenté à l'administrateur doit permettre : </a:t>
              </a:r>
            </a:p>
            <a:p>
              <a:br>
                <a:rPr lang="fr-FR" sz="1400" b="0" dirty="0">
                  <a:solidFill>
                    <a:schemeClr val="tx1"/>
                  </a:solidFill>
                  <a:effectLst/>
                  <a:latin typeface="Arial" panose="020B0604020202020204" pitchFamily="34" charset="0"/>
                  <a:cs typeface="Arial" panose="020B0604020202020204" pitchFamily="34" charset="0"/>
                </a:rPr>
              </a:br>
              <a:r>
                <a:rPr lang="fr-FR" sz="1400" dirty="0">
                  <a:solidFill>
                    <a:schemeClr val="tx1"/>
                  </a:solidFill>
                </a:rPr>
                <a:t>•</a:t>
              </a:r>
              <a:r>
                <a:rPr lang="fr-FR" sz="1400" b="0" dirty="0">
                  <a:solidFill>
                    <a:schemeClr val="tx1"/>
                  </a:solidFill>
                  <a:effectLst/>
                  <a:latin typeface="Arial" panose="020B0604020202020204" pitchFamily="34" charset="0"/>
                  <a:cs typeface="Arial" panose="020B0604020202020204" pitchFamily="34" charset="0"/>
                </a:rPr>
                <a:t> de se connecter avec un compte d'administration</a:t>
              </a:r>
            </a:p>
            <a:p>
              <a:endParaRPr lang="fr-FR" sz="1400" b="0" dirty="0">
                <a:solidFill>
                  <a:schemeClr val="tx1"/>
                </a:solidFill>
                <a:effectLst/>
                <a:latin typeface="Arial" panose="020B0604020202020204" pitchFamily="34" charset="0"/>
                <a:cs typeface="Arial" panose="020B0604020202020204" pitchFamily="34" charset="0"/>
              </a:endParaRPr>
            </a:p>
            <a:p>
              <a:r>
                <a:rPr lang="fr-FR" sz="1400" dirty="0">
                  <a:solidFill>
                    <a:schemeClr val="tx1"/>
                  </a:solidFill>
                </a:rPr>
                <a:t>•</a:t>
              </a:r>
              <a:r>
                <a:rPr lang="fr-FR" sz="1400" b="0" dirty="0">
                  <a:solidFill>
                    <a:schemeClr val="tx1"/>
                  </a:solidFill>
                  <a:effectLst/>
                  <a:latin typeface="Arial" panose="020B0604020202020204" pitchFamily="34" charset="0"/>
                  <a:cs typeface="Arial" panose="020B0604020202020204" pitchFamily="34" charset="0"/>
                </a:rPr>
                <a:t> de gérer les comptes utilisateur et leurs droits d'accès</a:t>
              </a:r>
            </a:p>
            <a:p>
              <a:endParaRPr lang="fr-FR" sz="1400" b="0" dirty="0">
                <a:solidFill>
                  <a:schemeClr val="tx1"/>
                </a:solidFill>
                <a:effectLst/>
                <a:latin typeface="Arial" panose="020B0604020202020204" pitchFamily="34" charset="0"/>
                <a:cs typeface="Arial" panose="020B0604020202020204" pitchFamily="34" charset="0"/>
              </a:endParaRPr>
            </a:p>
            <a:p>
              <a:r>
                <a:rPr lang="fr-FR" sz="1400" dirty="0">
                  <a:solidFill>
                    <a:schemeClr val="tx1"/>
                  </a:solidFill>
                </a:rPr>
                <a:t>•</a:t>
              </a:r>
              <a:r>
                <a:rPr lang="fr-FR" sz="1400" b="0" dirty="0">
                  <a:solidFill>
                    <a:schemeClr val="tx1"/>
                  </a:solidFill>
                  <a:effectLst/>
                  <a:latin typeface="Arial" panose="020B0604020202020204" pitchFamily="34" charset="0"/>
                  <a:cs typeface="Arial" panose="020B0604020202020204" pitchFamily="34" charset="0"/>
                </a:rPr>
                <a:t> de gérer les données applicatives (clients, articles, commandes, factures, avis)</a:t>
              </a:r>
            </a:p>
            <a:p>
              <a:endParaRPr lang="fr-FR" sz="1400" b="0" dirty="0">
                <a:solidFill>
                  <a:schemeClr val="tx1"/>
                </a:solidFill>
                <a:effectLst/>
                <a:latin typeface="Arial" panose="020B0604020202020204" pitchFamily="34" charset="0"/>
                <a:cs typeface="Arial" panose="020B0604020202020204" pitchFamily="34" charset="0"/>
              </a:endParaRPr>
            </a:p>
            <a:p>
              <a:r>
                <a:rPr lang="fr-FR" sz="1400" dirty="0">
                  <a:solidFill>
                    <a:schemeClr val="tx1"/>
                  </a:solidFill>
                </a:rPr>
                <a:t>•</a:t>
              </a:r>
              <a:r>
                <a:rPr lang="fr-FR" sz="1400" b="0" dirty="0">
                  <a:solidFill>
                    <a:schemeClr val="tx1"/>
                  </a:solidFill>
                  <a:effectLst/>
                  <a:latin typeface="Arial" panose="020B0604020202020204" pitchFamily="34" charset="0"/>
                  <a:cs typeface="Arial" panose="020B0604020202020204" pitchFamily="34" charset="0"/>
                </a:rPr>
                <a:t> téléverser de nouveaux documents (photos d'article, fiches technique etc...)</a:t>
              </a:r>
            </a:p>
            <a:p>
              <a:endParaRPr lang="fr-FR" sz="1400" b="0" dirty="0">
                <a:solidFill>
                  <a:schemeClr val="tx1"/>
                </a:solidFill>
                <a:effectLst/>
                <a:latin typeface="Arial" panose="020B0604020202020204" pitchFamily="34" charset="0"/>
                <a:cs typeface="Arial" panose="020B0604020202020204" pitchFamily="34" charset="0"/>
              </a:endParaRPr>
            </a:p>
            <a:p>
              <a:r>
                <a:rPr lang="fr-FR" sz="1400" dirty="0">
                  <a:solidFill>
                    <a:schemeClr val="tx1"/>
                  </a:solidFill>
                </a:rPr>
                <a:t>•</a:t>
              </a:r>
              <a:r>
                <a:rPr lang="fr-FR" sz="1400" b="0" dirty="0">
                  <a:solidFill>
                    <a:schemeClr val="tx1"/>
                  </a:solidFill>
                  <a:effectLst/>
                  <a:latin typeface="Arial" panose="020B0604020202020204" pitchFamily="34" charset="0"/>
                  <a:cs typeface="Arial" panose="020B0604020202020204" pitchFamily="34" charset="0"/>
                </a:rPr>
                <a:t> de consulter les statistiques de fréquentation du site en nombre de visiteurs</a:t>
              </a:r>
            </a:p>
            <a:p>
              <a:endParaRPr lang="fr-FR" sz="1400" b="0" dirty="0">
                <a:solidFill>
                  <a:schemeClr val="tx1"/>
                </a:solidFill>
                <a:effectLst/>
                <a:latin typeface="Arial" panose="020B0604020202020204" pitchFamily="34" charset="0"/>
                <a:cs typeface="Arial" panose="020B0604020202020204" pitchFamily="34" charset="0"/>
              </a:endParaRPr>
            </a:p>
            <a:p>
              <a:r>
                <a:rPr lang="fr-FR" sz="1400" dirty="0">
                  <a:solidFill>
                    <a:schemeClr val="tx1"/>
                  </a:solidFill>
                </a:rPr>
                <a:t>•</a:t>
              </a:r>
              <a:r>
                <a:rPr lang="fr-FR" sz="1400" b="0" dirty="0">
                  <a:solidFill>
                    <a:schemeClr val="tx1"/>
                  </a:solidFill>
                  <a:effectLst/>
                  <a:latin typeface="Arial" panose="020B0604020202020204" pitchFamily="34" charset="0"/>
                  <a:cs typeface="Arial" panose="020B0604020202020204" pitchFamily="34" charset="0"/>
                </a:rPr>
                <a:t> de consulter les messages envoyés par le biais du formulaire de contact</a:t>
              </a:r>
            </a:p>
            <a:p>
              <a:br>
                <a:rPr lang="fr-FR" sz="1400" b="0" dirty="0">
                  <a:solidFill>
                    <a:srgbClr val="D4D4D4"/>
                  </a:solidFill>
                  <a:effectLst/>
                  <a:latin typeface="Arial" panose="020B0604020202020204" pitchFamily="34" charset="0"/>
                  <a:cs typeface="Arial" panose="020B0604020202020204" pitchFamily="34" charset="0"/>
                </a:rPr>
              </a:br>
              <a:endParaRPr lang="fr-FR" sz="1400" b="0" dirty="0">
                <a:solidFill>
                  <a:srgbClr val="D4D4D4"/>
                </a:solidFill>
                <a:effectLst/>
                <a:latin typeface="Arial" panose="020B0604020202020204" pitchFamily="34" charset="0"/>
                <a:cs typeface="Arial" panose="020B0604020202020204" pitchFamily="34" charset="0"/>
              </a:endParaRPr>
            </a:p>
            <a:p>
              <a:pPr algn="just"/>
              <a:endParaRPr lang="fr-FR" sz="1400" dirty="0">
                <a:solidFill>
                  <a:schemeClr val="tx1"/>
                </a:solidFill>
                <a:latin typeface="Arial" panose="020B0604020202020204" pitchFamily="34" charset="0"/>
                <a:ea typeface="Open Sans" panose="020B0606030504020204" pitchFamily="34" charset="0"/>
                <a:cs typeface="Arial" panose="020B0604020202020204" pitchFamily="34" charset="0"/>
              </a:endParaRPr>
            </a:p>
          </p:txBody>
        </p:sp>
      </p:grpSp>
    </p:spTree>
    <p:extLst>
      <p:ext uri="{BB962C8B-B14F-4D97-AF65-F5344CB8AC3E}">
        <p14:creationId xmlns:p14="http://schemas.microsoft.com/office/powerpoint/2010/main" val="145204268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3AB5ECA-AEB4-4B7B-9B97-3EB73492ACB9}"/>
              </a:ext>
            </a:extLst>
          </p:cNvPr>
          <p:cNvSpPr/>
          <p:nvPr/>
        </p:nvSpPr>
        <p:spPr>
          <a:xfrm>
            <a:off x="2857996" y="3501642"/>
            <a:ext cx="6476004" cy="9233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r>
              <a:rPr lang="fr-FR" sz="5400" b="1" dirty="0">
                <a:solidFill>
                  <a:srgbClr val="002060"/>
                </a:solidFill>
                <a:ea typeface="Open Sans" panose="020B0606030504020204" pitchFamily="34" charset="0"/>
                <a:cs typeface="Open Sans" panose="020B0606030504020204" pitchFamily="34" charset="0"/>
              </a:rPr>
              <a:t>Conception et Codage</a:t>
            </a:r>
          </a:p>
        </p:txBody>
      </p:sp>
      <p:sp>
        <p:nvSpPr>
          <p:cNvPr id="14" name="Oval 13">
            <a:extLst>
              <a:ext uri="{FF2B5EF4-FFF2-40B4-BE49-F238E27FC236}">
                <a16:creationId xmlns:a16="http://schemas.microsoft.com/office/drawing/2014/main" id="{EE2C874E-8536-4F99-BC41-FEBB567707B4}"/>
              </a:ext>
            </a:extLst>
          </p:cNvPr>
          <p:cNvSpPr/>
          <p:nvPr/>
        </p:nvSpPr>
        <p:spPr>
          <a:xfrm>
            <a:off x="5113564" y="1275161"/>
            <a:ext cx="1964872" cy="1964872"/>
          </a:xfrm>
          <a:prstGeom prst="ellipse">
            <a:avLst/>
          </a:prstGeom>
          <a:solidFill>
            <a:srgbClr val="4454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Oval 14">
            <a:extLst>
              <a:ext uri="{FF2B5EF4-FFF2-40B4-BE49-F238E27FC236}">
                <a16:creationId xmlns:a16="http://schemas.microsoft.com/office/drawing/2014/main" id="{4BD889C7-FDB1-4787-9CC5-D84D55BC6C5F}"/>
              </a:ext>
            </a:extLst>
          </p:cNvPr>
          <p:cNvSpPr/>
          <p:nvPr/>
        </p:nvSpPr>
        <p:spPr>
          <a:xfrm>
            <a:off x="5258461" y="1481083"/>
            <a:ext cx="1675078" cy="15530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9600" b="1" dirty="0">
                <a:solidFill>
                  <a:schemeClr val="bg1"/>
                </a:solidFill>
                <a:ea typeface="Open Sans" panose="020B0606030504020204" pitchFamily="34" charset="0"/>
                <a:cs typeface="Open Sans" panose="020B0606030504020204" pitchFamily="34" charset="0"/>
              </a:rPr>
              <a:t>1</a:t>
            </a:r>
            <a:endParaRPr lang="fr-FR" sz="13800" b="1" dirty="0">
              <a:solidFill>
                <a:schemeClr val="bg1"/>
              </a:solidFill>
              <a:ea typeface="Open Sans" panose="020B0606030504020204" pitchFamily="34" charset="0"/>
              <a:cs typeface="Open Sans" panose="020B0606030504020204" pitchFamily="34" charset="0"/>
            </a:endParaRPr>
          </a:p>
        </p:txBody>
      </p:sp>
      <p:sp>
        <p:nvSpPr>
          <p:cNvPr id="19" name="Slide Number Placeholder 17">
            <a:extLst>
              <a:ext uri="{FF2B5EF4-FFF2-40B4-BE49-F238E27FC236}">
                <a16:creationId xmlns:a16="http://schemas.microsoft.com/office/drawing/2014/main" id="{F19C0707-3C5A-4571-93B5-E62B77D9A461}"/>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7</a:t>
            </a:fld>
            <a:endParaRPr lang="fr-FR" sz="2000" b="1" dirty="0">
              <a:solidFill>
                <a:schemeClr val="bg1"/>
              </a:solidFill>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2224194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3F0B9140-4A39-441E-8988-B5FCE3EB110E}"/>
              </a:ext>
            </a:extLst>
          </p:cNvPr>
          <p:cNvSpPr txBox="1"/>
          <p:nvPr/>
        </p:nvSpPr>
        <p:spPr>
          <a:xfrm>
            <a:off x="520864" y="309359"/>
            <a:ext cx="8633528" cy="369332"/>
          </a:xfrm>
          <a:prstGeom prst="rect">
            <a:avLst/>
          </a:prstGeom>
          <a:noFill/>
        </p:spPr>
        <p:txBody>
          <a:bodyPr wrap="square">
            <a:spAutoFit/>
          </a:bodyPr>
          <a:lstStyle/>
          <a:p>
            <a:pPr marL="342900" lvl="0" indent="-342900">
              <a:buClr>
                <a:srgbClr val="00A2FF"/>
              </a:buClr>
              <a:buSzPts val="1400"/>
              <a:buFont typeface="+mj-lt"/>
              <a:buAutoNum type="arabicPeriod"/>
            </a:pPr>
            <a:r>
              <a:rPr lang="fr-FR" sz="1800" dirty="0">
                <a:solidFill>
                  <a:srgbClr val="0075B9"/>
                </a:solidFill>
                <a:effectLst/>
                <a:latin typeface="Arial" panose="020B0604020202020204" pitchFamily="34" charset="0"/>
                <a:ea typeface="Helvetica Neue"/>
                <a:cs typeface="Helvetica Neue"/>
              </a:rPr>
              <a:t>Mise en place de </a:t>
            </a:r>
            <a:r>
              <a:rPr lang="fr-FR" sz="1800" dirty="0" err="1">
                <a:solidFill>
                  <a:srgbClr val="0075B9"/>
                </a:solidFill>
                <a:effectLst/>
                <a:latin typeface="Arial" panose="020B0604020202020204" pitchFamily="34" charset="0"/>
                <a:ea typeface="Helvetica Neue"/>
                <a:cs typeface="Helvetica Neue"/>
              </a:rPr>
              <a:t>Easy</a:t>
            </a:r>
            <a:r>
              <a:rPr lang="fr-FR" sz="1800" dirty="0">
                <a:solidFill>
                  <a:srgbClr val="0075B9"/>
                </a:solidFill>
                <a:effectLst/>
                <a:latin typeface="Arial" panose="020B0604020202020204" pitchFamily="34" charset="0"/>
                <a:ea typeface="Helvetica Neue"/>
                <a:cs typeface="Helvetica Neue"/>
              </a:rPr>
              <a:t> Admin</a:t>
            </a:r>
            <a:endParaRPr lang="fr-FR" sz="1800" dirty="0">
              <a:solidFill>
                <a:srgbClr val="000000"/>
              </a:solidFill>
              <a:effectLst/>
              <a:latin typeface="Helvetica Neue"/>
              <a:ea typeface="Helvetica Neue"/>
              <a:cs typeface="Helvetica Neue"/>
            </a:endParaRPr>
          </a:p>
        </p:txBody>
      </p:sp>
      <p:sp>
        <p:nvSpPr>
          <p:cNvPr id="15" name="Rectangle 14">
            <a:extLst>
              <a:ext uri="{FF2B5EF4-FFF2-40B4-BE49-F238E27FC236}">
                <a16:creationId xmlns:a16="http://schemas.microsoft.com/office/drawing/2014/main" id="{7F273011-4746-4303-8ABA-AE6BFE827B34}"/>
              </a:ext>
            </a:extLst>
          </p:cNvPr>
          <p:cNvSpPr/>
          <p:nvPr/>
        </p:nvSpPr>
        <p:spPr>
          <a:xfrm>
            <a:off x="541647" y="772717"/>
            <a:ext cx="11108705" cy="11079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fr-FR" sz="1600" dirty="0">
                <a:solidFill>
                  <a:schemeClr val="bg1"/>
                </a:solidFill>
                <a:effectLst/>
                <a:latin typeface="Arial" panose="020B0604020202020204" pitchFamily="34" charset="0"/>
                <a:ea typeface="Helvetica Neue"/>
                <a:cs typeface="Helvetica Neue"/>
              </a:rPr>
              <a:t>En Utilisant le site de </a:t>
            </a:r>
            <a:r>
              <a:rPr lang="fr-FR" sz="1600" dirty="0" err="1">
                <a:solidFill>
                  <a:schemeClr val="bg1"/>
                </a:solidFill>
                <a:effectLst/>
                <a:latin typeface="Arial" panose="020B0604020202020204" pitchFamily="34" charset="0"/>
                <a:ea typeface="Helvetica Neue"/>
                <a:cs typeface="Helvetica Neue"/>
              </a:rPr>
              <a:t>symfony</a:t>
            </a:r>
            <a:r>
              <a:rPr lang="fr-FR" sz="1600" dirty="0">
                <a:solidFill>
                  <a:schemeClr val="bg1"/>
                </a:solidFill>
                <a:effectLst/>
                <a:latin typeface="Arial" panose="020B0604020202020204" pitchFamily="34" charset="0"/>
                <a:ea typeface="Helvetica Neue"/>
                <a:cs typeface="Helvetica Neue"/>
              </a:rPr>
              <a:t> </a:t>
            </a:r>
            <a:endParaRPr lang="fr-FR" sz="1600" dirty="0">
              <a:solidFill>
                <a:schemeClr val="bg1"/>
              </a:solidFill>
              <a:effectLst/>
              <a:latin typeface="Helvetica Neue"/>
              <a:ea typeface="Helvetica Neue"/>
              <a:cs typeface="Helvetica Neue"/>
            </a:endParaRPr>
          </a:p>
          <a:p>
            <a:r>
              <a:rPr lang="fr-FR" sz="1600" dirty="0">
                <a:solidFill>
                  <a:schemeClr val="bg1"/>
                </a:solidFill>
                <a:effectLst/>
                <a:latin typeface="Arial" panose="020B0604020202020204" pitchFamily="34" charset="0"/>
                <a:ea typeface="Helvetica Neue"/>
                <a:cs typeface="Helvetica Neue"/>
              </a:rPr>
              <a:t>( </a:t>
            </a:r>
            <a:r>
              <a:rPr lang="fr-FR" sz="1600" u="sng" dirty="0">
                <a:solidFill>
                  <a:schemeClr val="bg1"/>
                </a:solidFill>
                <a:effectLst/>
                <a:latin typeface="Arial" panose="020B0604020202020204" pitchFamily="34" charset="0"/>
                <a:ea typeface="Helvetica Neue"/>
                <a:cs typeface="Helvetica Neue"/>
                <a:hlinkClick r:id="rId3">
                  <a:extLst>
                    <a:ext uri="{A12FA001-AC4F-418D-AE19-62706E023703}">
                      <ahyp:hlinkClr xmlns:ahyp="http://schemas.microsoft.com/office/drawing/2018/hyperlinkcolor" val="tx"/>
                    </a:ext>
                  </a:extLst>
                </a:hlinkClick>
              </a:rPr>
              <a:t>https://symfony.com/bundles/EasyAdminBundle/current/dashboards.html</a:t>
            </a:r>
            <a:r>
              <a:rPr lang="fr-FR" sz="1600" dirty="0">
                <a:solidFill>
                  <a:schemeClr val="bg1"/>
                </a:solidFill>
                <a:effectLst/>
                <a:latin typeface="Arial" panose="020B0604020202020204" pitchFamily="34" charset="0"/>
                <a:ea typeface="Helvetica Neue"/>
                <a:cs typeface="Helvetica Neue"/>
              </a:rPr>
              <a:t>),</a:t>
            </a:r>
            <a:endParaRPr lang="fr-FR" sz="1600" dirty="0">
              <a:solidFill>
                <a:schemeClr val="bg1"/>
              </a:solidFill>
              <a:effectLst/>
              <a:latin typeface="Helvetica Neue"/>
              <a:ea typeface="Helvetica Neue"/>
              <a:cs typeface="Helvetica Neue"/>
            </a:endParaRPr>
          </a:p>
          <a:p>
            <a:r>
              <a:rPr lang="fr-FR" sz="1600" dirty="0">
                <a:solidFill>
                  <a:schemeClr val="bg1"/>
                </a:solidFill>
                <a:effectLst/>
                <a:latin typeface="Arial" panose="020B0604020202020204" pitchFamily="34" charset="0"/>
                <a:ea typeface="Arial Unicode MS"/>
              </a:rPr>
              <a:t>J’ai pu comprendre le fonctionnement de </a:t>
            </a:r>
            <a:r>
              <a:rPr lang="fr-FR" sz="1600" dirty="0" err="1">
                <a:solidFill>
                  <a:schemeClr val="bg1"/>
                </a:solidFill>
                <a:effectLst/>
                <a:latin typeface="Arial" panose="020B0604020202020204" pitchFamily="34" charset="0"/>
                <a:ea typeface="Arial Unicode MS"/>
              </a:rPr>
              <a:t>Easy</a:t>
            </a:r>
            <a:r>
              <a:rPr lang="fr-FR" sz="1600" dirty="0">
                <a:solidFill>
                  <a:schemeClr val="bg1"/>
                </a:solidFill>
                <a:effectLst/>
                <a:latin typeface="Arial" panose="020B0604020202020204" pitchFamily="34" charset="0"/>
                <a:ea typeface="Arial Unicode MS"/>
              </a:rPr>
              <a:t> Admin et l’implémenter dans mon projet</a:t>
            </a:r>
            <a:endParaRPr lang="fr-FR" sz="1600" b="0" i="1" dirty="0">
              <a:solidFill>
                <a:schemeClr val="bg1"/>
              </a:solidFill>
              <a:effectLst/>
            </a:endParaRPr>
          </a:p>
          <a:p>
            <a:pPr algn="just"/>
            <a:endParaRPr lang="fr-FR" b="0" i="1" dirty="0">
              <a:solidFill>
                <a:srgbClr val="000000"/>
              </a:solidFill>
              <a:effectLst/>
            </a:endParaRPr>
          </a:p>
        </p:txBody>
      </p:sp>
      <p:sp>
        <p:nvSpPr>
          <p:cNvPr id="16" name="Rectangle 15">
            <a:extLst>
              <a:ext uri="{FF2B5EF4-FFF2-40B4-BE49-F238E27FC236}">
                <a16:creationId xmlns:a16="http://schemas.microsoft.com/office/drawing/2014/main" id="{81DC59D8-617C-42DB-A803-5757CC9442C3}"/>
              </a:ext>
            </a:extLst>
          </p:cNvPr>
          <p:cNvSpPr/>
          <p:nvPr/>
        </p:nvSpPr>
        <p:spPr>
          <a:xfrm>
            <a:off x="583694" y="2075524"/>
            <a:ext cx="11108705" cy="47736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&lt;?</a:t>
            </a:r>
            <a:r>
              <a:rPr lang="fr-FR" sz="1600" dirty="0" err="1">
                <a:solidFill>
                  <a:srgbClr val="569CD6"/>
                </a:solidFill>
                <a:effectLst/>
                <a:latin typeface="Consolas" panose="020B0609020204030204" pitchFamily="49" charset="0"/>
                <a:ea typeface="Times New Roman" panose="02020603050405020304" pitchFamily="18" charset="0"/>
              </a:rPr>
              <a:t>php</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err="1">
                <a:solidFill>
                  <a:srgbClr val="569CD6"/>
                </a:solidFill>
                <a:effectLst/>
                <a:latin typeface="Consolas" panose="020B0609020204030204" pitchFamily="49" charset="0"/>
                <a:ea typeface="Times New Roman" panose="02020603050405020304" pitchFamily="18" charset="0"/>
              </a:rPr>
              <a:t>namespace</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4EC9B0"/>
                </a:solidFill>
                <a:effectLst/>
                <a:latin typeface="Consolas" panose="020B0609020204030204" pitchFamily="49" charset="0"/>
                <a:ea typeface="Times New Roman" panose="02020603050405020304" pitchFamily="18" charset="0"/>
              </a:rPr>
              <a:t>App\Controller\Admin</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App\</a:t>
            </a:r>
            <a:r>
              <a:rPr lang="fr-FR" sz="1600" dirty="0" err="1">
                <a:solidFill>
                  <a:srgbClr val="D4D4D4"/>
                </a:solidFill>
                <a:effectLst/>
                <a:latin typeface="Consolas" panose="020B0609020204030204" pitchFamily="49" charset="0"/>
                <a:ea typeface="Times New Roman" panose="02020603050405020304" pitchFamily="18" charset="0"/>
              </a:rPr>
              <a:t>Entity</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4EC9B0"/>
                </a:solidFill>
                <a:effectLst/>
                <a:latin typeface="Consolas" panose="020B0609020204030204" pitchFamily="49" charset="0"/>
                <a:ea typeface="Times New Roman" panose="02020603050405020304" pitchFamily="18" charset="0"/>
              </a:rPr>
              <a:t>Avis</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App\</a:t>
            </a:r>
            <a:r>
              <a:rPr lang="fr-FR" sz="1600" dirty="0" err="1">
                <a:solidFill>
                  <a:srgbClr val="D4D4D4"/>
                </a:solidFill>
                <a:effectLst/>
                <a:latin typeface="Consolas" panose="020B0609020204030204" pitchFamily="49" charset="0"/>
                <a:ea typeface="Times New Roman" panose="02020603050405020304" pitchFamily="18" charset="0"/>
              </a:rPr>
              <a:t>Entity</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4EC9B0"/>
                </a:solidFill>
                <a:effectLst/>
                <a:latin typeface="Consolas" panose="020B0609020204030204" pitchFamily="49" charset="0"/>
                <a:ea typeface="Times New Roman" panose="02020603050405020304" pitchFamily="18" charset="0"/>
              </a:rPr>
              <a:t>User</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App\</a:t>
            </a:r>
            <a:r>
              <a:rPr lang="fr-FR" sz="1600" dirty="0" err="1">
                <a:solidFill>
                  <a:srgbClr val="D4D4D4"/>
                </a:solidFill>
                <a:effectLst/>
                <a:latin typeface="Consolas" panose="020B0609020204030204" pitchFamily="49" charset="0"/>
                <a:ea typeface="Times New Roman" panose="02020603050405020304" pitchFamily="18" charset="0"/>
              </a:rPr>
              <a:t>Entity</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err="1">
                <a:solidFill>
                  <a:srgbClr val="4EC9B0"/>
                </a:solidFill>
                <a:effectLst/>
                <a:latin typeface="Consolas" panose="020B0609020204030204" pitchFamily="49" charset="0"/>
                <a:ea typeface="Times New Roman" panose="02020603050405020304" pitchFamily="18" charset="0"/>
              </a:rPr>
              <a:t>Order</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App\</a:t>
            </a:r>
            <a:r>
              <a:rPr lang="fr-FR" sz="1600" dirty="0" err="1">
                <a:solidFill>
                  <a:srgbClr val="D4D4D4"/>
                </a:solidFill>
                <a:effectLst/>
                <a:latin typeface="Consolas" panose="020B0609020204030204" pitchFamily="49" charset="0"/>
                <a:ea typeface="Times New Roman" panose="02020603050405020304" pitchFamily="18" charset="0"/>
              </a:rPr>
              <a:t>Entity</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4EC9B0"/>
                </a:solidFill>
                <a:effectLst/>
                <a:latin typeface="Consolas" panose="020B0609020204030204" pitchFamily="49" charset="0"/>
                <a:ea typeface="Times New Roman" panose="02020603050405020304" pitchFamily="18" charset="0"/>
              </a:rPr>
              <a:t>Carrier</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App\</a:t>
            </a:r>
            <a:r>
              <a:rPr lang="fr-FR" sz="1600" dirty="0" err="1">
                <a:solidFill>
                  <a:srgbClr val="D4D4D4"/>
                </a:solidFill>
                <a:effectLst/>
                <a:latin typeface="Consolas" panose="020B0609020204030204" pitchFamily="49" charset="0"/>
                <a:ea typeface="Times New Roman" panose="02020603050405020304" pitchFamily="18" charset="0"/>
              </a:rPr>
              <a:t>Entity</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4EC9B0"/>
                </a:solidFill>
                <a:effectLst/>
                <a:latin typeface="Consolas" panose="020B0609020204030204" pitchFamily="49" charset="0"/>
                <a:ea typeface="Times New Roman" panose="02020603050405020304" pitchFamily="18" charset="0"/>
              </a:rPr>
              <a:t>Headers</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App\</a:t>
            </a:r>
            <a:r>
              <a:rPr lang="fr-FR" sz="1600" dirty="0" err="1">
                <a:solidFill>
                  <a:srgbClr val="D4D4D4"/>
                </a:solidFill>
                <a:effectLst/>
                <a:latin typeface="Consolas" panose="020B0609020204030204" pitchFamily="49" charset="0"/>
                <a:ea typeface="Times New Roman" panose="02020603050405020304" pitchFamily="18" charset="0"/>
              </a:rPr>
              <a:t>Entity</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a:solidFill>
                  <a:srgbClr val="4EC9B0"/>
                </a:solidFill>
                <a:effectLst/>
                <a:latin typeface="Consolas" panose="020B0609020204030204" pitchFamily="49" charset="0"/>
                <a:ea typeface="Times New Roman" panose="02020603050405020304" pitchFamily="18" charset="0"/>
              </a:rPr>
              <a:t>Product</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App\</a:t>
            </a:r>
            <a:r>
              <a:rPr lang="fr-FR" sz="1600" dirty="0" err="1">
                <a:solidFill>
                  <a:srgbClr val="D4D4D4"/>
                </a:solidFill>
                <a:effectLst/>
                <a:latin typeface="Consolas" panose="020B0609020204030204" pitchFamily="49" charset="0"/>
                <a:ea typeface="Times New Roman" panose="02020603050405020304" pitchFamily="18" charset="0"/>
              </a:rPr>
              <a:t>Entity</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err="1">
                <a:solidFill>
                  <a:srgbClr val="4EC9B0"/>
                </a:solidFill>
                <a:effectLst/>
                <a:latin typeface="Consolas" panose="020B0609020204030204" pitchFamily="49" charset="0"/>
                <a:ea typeface="Times New Roman" panose="02020603050405020304" pitchFamily="18" charset="0"/>
              </a:rPr>
              <a:t>Category</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Symfony\Component\</a:t>
            </a:r>
            <a:r>
              <a:rPr lang="fr-FR" sz="1600" dirty="0" err="1">
                <a:solidFill>
                  <a:srgbClr val="D4D4D4"/>
                </a:solidFill>
                <a:effectLst/>
                <a:latin typeface="Consolas" panose="020B0609020204030204" pitchFamily="49" charset="0"/>
                <a:ea typeface="Times New Roman" panose="02020603050405020304" pitchFamily="18" charset="0"/>
              </a:rPr>
              <a:t>HttpFoundation</a:t>
            </a:r>
            <a:r>
              <a:rPr lang="fr-FR" sz="1600" dirty="0">
                <a:solidFill>
                  <a:srgbClr val="D4D4D4"/>
                </a:solidFill>
                <a:effectLst/>
                <a:latin typeface="Consolas" panose="020B0609020204030204" pitchFamily="49" charset="0"/>
                <a:ea typeface="Times New Roman" panose="02020603050405020304" pitchFamily="18" charset="0"/>
              </a:rPr>
              <a:t>\</a:t>
            </a:r>
            <a:r>
              <a:rPr lang="fr-FR" sz="1600" dirty="0" err="1">
                <a:solidFill>
                  <a:srgbClr val="4EC9B0"/>
                </a:solidFill>
                <a:effectLst/>
                <a:latin typeface="Consolas" panose="020B0609020204030204" pitchFamily="49" charset="0"/>
                <a:ea typeface="Times New Roman" panose="02020603050405020304" pitchFamily="18" charset="0"/>
              </a:rPr>
              <a:t>Response</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Symfony\Component\</a:t>
            </a:r>
            <a:r>
              <a:rPr lang="fr-FR" sz="1600" dirty="0" err="1">
                <a:solidFill>
                  <a:srgbClr val="D4D4D4"/>
                </a:solidFill>
                <a:effectLst/>
                <a:latin typeface="Consolas" panose="020B0609020204030204" pitchFamily="49" charset="0"/>
                <a:ea typeface="Times New Roman" panose="02020603050405020304" pitchFamily="18" charset="0"/>
              </a:rPr>
              <a:t>Routing</a:t>
            </a:r>
            <a:r>
              <a:rPr lang="fr-FR" sz="1600" dirty="0">
                <a:solidFill>
                  <a:srgbClr val="D4D4D4"/>
                </a:solidFill>
                <a:effectLst/>
                <a:latin typeface="Consolas" panose="020B0609020204030204" pitchFamily="49" charset="0"/>
                <a:ea typeface="Times New Roman" panose="02020603050405020304" pitchFamily="18" charset="0"/>
              </a:rPr>
              <a:t>\Annotation\</a:t>
            </a:r>
            <a:r>
              <a:rPr lang="fr-FR" sz="1600" dirty="0">
                <a:solidFill>
                  <a:srgbClr val="4EC9B0"/>
                </a:solidFill>
                <a:effectLst/>
                <a:latin typeface="Consolas" panose="020B0609020204030204" pitchFamily="49" charset="0"/>
                <a:ea typeface="Times New Roman" panose="02020603050405020304" pitchFamily="18" charset="0"/>
              </a:rPr>
              <a:t>Route</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D4D4D4"/>
                </a:solidFill>
                <a:effectLst/>
                <a:latin typeface="Consolas" panose="020B0609020204030204" pitchFamily="49" charset="0"/>
                <a:ea typeface="Times New Roman" panose="02020603050405020304" pitchFamily="18" charset="0"/>
              </a:rPr>
              <a:t>EasyCorp</a:t>
            </a:r>
            <a:r>
              <a:rPr lang="fr-FR" sz="1600" dirty="0">
                <a:solidFill>
                  <a:srgbClr val="D4D4D4"/>
                </a:solidFill>
                <a:effectLst/>
                <a:latin typeface="Consolas" panose="020B0609020204030204" pitchFamily="49" charset="0"/>
                <a:ea typeface="Times New Roman" panose="02020603050405020304" pitchFamily="18" charset="0"/>
              </a:rPr>
              <a:t>\Bundle\</a:t>
            </a:r>
            <a:r>
              <a:rPr lang="fr-FR" sz="1600" dirty="0" err="1">
                <a:solidFill>
                  <a:srgbClr val="D4D4D4"/>
                </a:solidFill>
                <a:effectLst/>
                <a:latin typeface="Consolas" panose="020B0609020204030204" pitchFamily="49" charset="0"/>
                <a:ea typeface="Times New Roman" panose="02020603050405020304" pitchFamily="18" charset="0"/>
              </a:rPr>
              <a:t>EasyAdminBundle</a:t>
            </a:r>
            <a:r>
              <a:rPr lang="fr-FR" sz="1600" dirty="0">
                <a:solidFill>
                  <a:srgbClr val="D4D4D4"/>
                </a:solidFill>
                <a:effectLst/>
                <a:latin typeface="Consolas" panose="020B0609020204030204" pitchFamily="49" charset="0"/>
                <a:ea typeface="Times New Roman" panose="02020603050405020304" pitchFamily="18" charset="0"/>
              </a:rPr>
              <a:t>\Config\</a:t>
            </a:r>
            <a:r>
              <a:rPr lang="fr-FR" sz="1600" dirty="0" err="1">
                <a:solidFill>
                  <a:srgbClr val="4EC9B0"/>
                </a:solidFill>
                <a:effectLst/>
                <a:latin typeface="Consolas" panose="020B0609020204030204" pitchFamily="49" charset="0"/>
                <a:ea typeface="Times New Roman" panose="02020603050405020304" pitchFamily="18" charset="0"/>
              </a:rPr>
              <a:t>MenuItem</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D4D4D4"/>
                </a:solidFill>
                <a:effectLst/>
                <a:latin typeface="Consolas" panose="020B0609020204030204" pitchFamily="49" charset="0"/>
                <a:ea typeface="Times New Roman" panose="02020603050405020304" pitchFamily="18" charset="0"/>
              </a:rPr>
              <a:t>EasyCorp</a:t>
            </a:r>
            <a:r>
              <a:rPr lang="fr-FR" sz="1600" dirty="0">
                <a:solidFill>
                  <a:srgbClr val="D4D4D4"/>
                </a:solidFill>
                <a:effectLst/>
                <a:latin typeface="Consolas" panose="020B0609020204030204" pitchFamily="49" charset="0"/>
                <a:ea typeface="Times New Roman" panose="02020603050405020304" pitchFamily="18" charset="0"/>
              </a:rPr>
              <a:t>\Bundle\</a:t>
            </a:r>
            <a:r>
              <a:rPr lang="fr-FR" sz="1600" dirty="0" err="1">
                <a:solidFill>
                  <a:srgbClr val="D4D4D4"/>
                </a:solidFill>
                <a:effectLst/>
                <a:latin typeface="Consolas" panose="020B0609020204030204" pitchFamily="49" charset="0"/>
                <a:ea typeface="Times New Roman" panose="02020603050405020304" pitchFamily="18" charset="0"/>
              </a:rPr>
              <a:t>EasyAdminBundle</a:t>
            </a:r>
            <a:r>
              <a:rPr lang="fr-FR" sz="1600" dirty="0">
                <a:solidFill>
                  <a:srgbClr val="D4D4D4"/>
                </a:solidFill>
                <a:effectLst/>
                <a:latin typeface="Consolas" panose="020B0609020204030204" pitchFamily="49" charset="0"/>
                <a:ea typeface="Times New Roman" panose="02020603050405020304" pitchFamily="18" charset="0"/>
              </a:rPr>
              <a:t>\Config\</a:t>
            </a:r>
            <a:r>
              <a:rPr lang="fr-FR" sz="1600" dirty="0">
                <a:solidFill>
                  <a:srgbClr val="4EC9B0"/>
                </a:solidFill>
                <a:effectLst/>
                <a:latin typeface="Consolas" panose="020B0609020204030204" pitchFamily="49" charset="0"/>
                <a:ea typeface="Times New Roman" panose="02020603050405020304" pitchFamily="18" charset="0"/>
              </a:rPr>
              <a:t>Dashboard</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D4D4D4"/>
                </a:solidFill>
                <a:effectLst/>
                <a:latin typeface="Consolas" panose="020B0609020204030204" pitchFamily="49" charset="0"/>
                <a:ea typeface="Times New Roman" panose="02020603050405020304" pitchFamily="18" charset="0"/>
              </a:rPr>
              <a:t>EasyCorp</a:t>
            </a:r>
            <a:r>
              <a:rPr lang="fr-FR" sz="1600" dirty="0">
                <a:solidFill>
                  <a:srgbClr val="D4D4D4"/>
                </a:solidFill>
                <a:effectLst/>
                <a:latin typeface="Consolas" panose="020B0609020204030204" pitchFamily="49" charset="0"/>
                <a:ea typeface="Times New Roman" panose="02020603050405020304" pitchFamily="18" charset="0"/>
              </a:rPr>
              <a:t>\Bundle\</a:t>
            </a:r>
            <a:r>
              <a:rPr lang="fr-FR" sz="1600" dirty="0" err="1">
                <a:solidFill>
                  <a:srgbClr val="D4D4D4"/>
                </a:solidFill>
                <a:effectLst/>
                <a:latin typeface="Consolas" panose="020B0609020204030204" pitchFamily="49" charset="0"/>
                <a:ea typeface="Times New Roman" panose="02020603050405020304" pitchFamily="18" charset="0"/>
              </a:rPr>
              <a:t>EasyAdminBundle</a:t>
            </a:r>
            <a:r>
              <a:rPr lang="fr-FR" sz="1600" dirty="0">
                <a:solidFill>
                  <a:srgbClr val="D4D4D4"/>
                </a:solidFill>
                <a:effectLst/>
                <a:latin typeface="Consolas" panose="020B0609020204030204" pitchFamily="49" charset="0"/>
                <a:ea typeface="Times New Roman" panose="02020603050405020304" pitchFamily="18" charset="0"/>
              </a:rPr>
              <a:t>\Router\</a:t>
            </a:r>
            <a:r>
              <a:rPr lang="fr-FR" sz="1600" dirty="0" err="1">
                <a:solidFill>
                  <a:srgbClr val="4EC9B0"/>
                </a:solidFill>
                <a:effectLst/>
                <a:latin typeface="Consolas" panose="020B0609020204030204" pitchFamily="49" charset="0"/>
                <a:ea typeface="Times New Roman" panose="02020603050405020304" pitchFamily="18" charset="0"/>
              </a:rPr>
              <a:t>AdminUrlGenerator</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use</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D4D4D4"/>
                </a:solidFill>
                <a:effectLst/>
                <a:latin typeface="Consolas" panose="020B0609020204030204" pitchFamily="49" charset="0"/>
                <a:ea typeface="Times New Roman" panose="02020603050405020304" pitchFamily="18" charset="0"/>
              </a:rPr>
              <a:t>EasyCorp</a:t>
            </a:r>
            <a:r>
              <a:rPr lang="fr-FR" sz="1600" dirty="0">
                <a:solidFill>
                  <a:srgbClr val="D4D4D4"/>
                </a:solidFill>
                <a:effectLst/>
                <a:latin typeface="Consolas" panose="020B0609020204030204" pitchFamily="49" charset="0"/>
                <a:ea typeface="Times New Roman" panose="02020603050405020304" pitchFamily="18" charset="0"/>
              </a:rPr>
              <a:t>\Bundle\</a:t>
            </a:r>
            <a:r>
              <a:rPr lang="fr-FR" sz="1600" dirty="0" err="1">
                <a:solidFill>
                  <a:srgbClr val="D4D4D4"/>
                </a:solidFill>
                <a:effectLst/>
                <a:latin typeface="Consolas" panose="020B0609020204030204" pitchFamily="49" charset="0"/>
                <a:ea typeface="Times New Roman" panose="02020603050405020304" pitchFamily="18" charset="0"/>
              </a:rPr>
              <a:t>EasyAdminBundle</a:t>
            </a:r>
            <a:r>
              <a:rPr lang="fr-FR" sz="1600" dirty="0">
                <a:solidFill>
                  <a:srgbClr val="D4D4D4"/>
                </a:solidFill>
                <a:effectLst/>
                <a:latin typeface="Consolas" panose="020B0609020204030204" pitchFamily="49" charset="0"/>
                <a:ea typeface="Times New Roman" panose="02020603050405020304" pitchFamily="18" charset="0"/>
              </a:rPr>
              <a:t>\Controller\</a:t>
            </a:r>
            <a:r>
              <a:rPr lang="fr-FR" sz="1600" dirty="0" err="1">
                <a:solidFill>
                  <a:srgbClr val="4EC9B0"/>
                </a:solidFill>
                <a:effectLst/>
                <a:latin typeface="Consolas" panose="020B0609020204030204" pitchFamily="49" charset="0"/>
                <a:ea typeface="Times New Roman" panose="02020603050405020304" pitchFamily="18" charset="0"/>
              </a:rPr>
              <a:t>AbstractDashboardController</a:t>
            </a: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569CD6"/>
                </a:solidFill>
                <a:effectLst/>
                <a:latin typeface="Consolas" panose="020B0609020204030204" pitchFamily="49" charset="0"/>
                <a:ea typeface="Times New Roman" panose="02020603050405020304" pitchFamily="18" charset="0"/>
              </a:rPr>
              <a:t>class</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4EC9B0"/>
                </a:solidFill>
                <a:effectLst/>
                <a:latin typeface="Consolas" panose="020B0609020204030204" pitchFamily="49" charset="0"/>
                <a:ea typeface="Times New Roman" panose="02020603050405020304" pitchFamily="18" charset="0"/>
              </a:rPr>
              <a:t>DashboardController</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569CD6"/>
                </a:solidFill>
                <a:effectLst/>
                <a:latin typeface="Consolas" panose="020B0609020204030204" pitchFamily="49" charset="0"/>
                <a:ea typeface="Times New Roman" panose="02020603050405020304" pitchFamily="18" charset="0"/>
              </a:rPr>
              <a:t>extends</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4EC9B0"/>
                </a:solidFill>
                <a:effectLst/>
                <a:latin typeface="Consolas" panose="020B0609020204030204" pitchFamily="49" charset="0"/>
                <a:ea typeface="Times New Roman" panose="02020603050405020304" pitchFamily="18" charset="0"/>
              </a:rPr>
              <a:t>AbstractDashboardController</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6A9955"/>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600" dirty="0">
                <a:solidFill>
                  <a:srgbClr val="6A9955"/>
                </a:solidFill>
                <a:effectLst/>
                <a:latin typeface="Consolas" panose="020B0609020204030204" pitchFamily="49" charset="0"/>
                <a:ea typeface="Times New Roman" panose="02020603050405020304" pitchFamily="18" charset="0"/>
              </a:rPr>
              <a:t>     * @Route("/admin", </a:t>
            </a:r>
            <a:r>
              <a:rPr lang="fr-FR" sz="1600" dirty="0" err="1">
                <a:solidFill>
                  <a:srgbClr val="6A9955"/>
                </a:solidFill>
                <a:effectLst/>
                <a:latin typeface="Consolas" panose="020B0609020204030204" pitchFamily="49" charset="0"/>
                <a:ea typeface="Times New Roman" panose="02020603050405020304" pitchFamily="18" charset="0"/>
              </a:rPr>
              <a:t>name</a:t>
            </a:r>
            <a:r>
              <a:rPr lang="fr-FR" sz="1600" dirty="0">
                <a:solidFill>
                  <a:srgbClr val="6A9955"/>
                </a:solidFill>
                <a:effectLst/>
                <a:latin typeface="Consolas" panose="020B0609020204030204" pitchFamily="49" charset="0"/>
                <a:ea typeface="Times New Roman" panose="02020603050405020304" pitchFamily="18" charset="0"/>
              </a:rPr>
              <a:t>="admin")</a:t>
            </a:r>
            <a:endParaRPr lang="fr-FR" sz="1600" dirty="0">
              <a:effectLst/>
              <a:latin typeface="Times New Roman" panose="02020603050405020304" pitchFamily="18" charset="0"/>
              <a:ea typeface="Arial Unicode MS"/>
            </a:endParaRPr>
          </a:p>
          <a:p>
            <a:pPr>
              <a:lnSpc>
                <a:spcPts val="1425"/>
              </a:lnSpc>
            </a:pPr>
            <a:r>
              <a:rPr lang="fr-FR" sz="1600" dirty="0">
                <a:solidFill>
                  <a:srgbClr val="6A9955"/>
                </a:solidFill>
                <a:effectLst/>
                <a:latin typeface="Consolas" panose="020B0609020204030204" pitchFamily="49" charset="0"/>
                <a:ea typeface="Times New Roman" panose="02020603050405020304" pitchFamily="18" charset="0"/>
              </a:rPr>
              <a:t>     */</a:t>
            </a: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569CD6"/>
                </a:solidFill>
                <a:effectLst/>
                <a:latin typeface="Consolas" panose="020B0609020204030204" pitchFamily="49" charset="0"/>
                <a:ea typeface="Times New Roman" panose="02020603050405020304" pitchFamily="18" charset="0"/>
              </a:rPr>
              <a:t>public</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569CD6"/>
                </a:solidFill>
                <a:effectLst/>
                <a:latin typeface="Consolas" panose="020B0609020204030204" pitchFamily="49" charset="0"/>
                <a:ea typeface="Times New Roman" panose="02020603050405020304" pitchFamily="18" charset="0"/>
              </a:rPr>
              <a:t>function</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a:solidFill>
                  <a:srgbClr val="DCDCAA"/>
                </a:solidFill>
                <a:effectLst/>
                <a:latin typeface="Consolas" panose="020B0609020204030204" pitchFamily="49" charset="0"/>
                <a:ea typeface="Times New Roman" panose="02020603050405020304" pitchFamily="18" charset="0"/>
              </a:rPr>
              <a:t>index</a:t>
            </a:r>
            <a:r>
              <a:rPr lang="fr-FR" sz="1600" dirty="0">
                <a:solidFill>
                  <a:srgbClr val="D4D4D4"/>
                </a:solidFill>
                <a:effectLst/>
                <a:latin typeface="Consolas" panose="020B0609020204030204" pitchFamily="49" charset="0"/>
                <a:ea typeface="Times New Roman" panose="02020603050405020304" pitchFamily="18" charset="0"/>
              </a:rPr>
              <a:t>(): </a:t>
            </a:r>
            <a:r>
              <a:rPr lang="fr-FR" sz="1600" dirty="0" err="1">
                <a:solidFill>
                  <a:srgbClr val="4EC9B0"/>
                </a:solidFill>
                <a:effectLst/>
                <a:latin typeface="Consolas" panose="020B0609020204030204" pitchFamily="49" charset="0"/>
                <a:ea typeface="Times New Roman" panose="02020603050405020304" pitchFamily="18" charset="0"/>
              </a:rPr>
              <a:t>Response</a:t>
            </a:r>
            <a:endParaRPr lang="fr-FR" sz="1600" dirty="0">
              <a:effectLst/>
              <a:latin typeface="Times New Roman" panose="02020603050405020304" pitchFamily="18" charset="0"/>
              <a:ea typeface="Arial Unicode MS"/>
            </a:endParaRPr>
          </a:p>
          <a:p>
            <a:pPr>
              <a:lnSpc>
                <a:spcPts val="1425"/>
              </a:lnSpc>
            </a:pPr>
            <a:r>
              <a:rPr lang="fr-FR" sz="1600" dirty="0">
                <a:solidFill>
                  <a:srgbClr val="D4D4D4"/>
                </a:solidFill>
                <a:effectLst/>
                <a:latin typeface="Consolas" panose="020B0609020204030204" pitchFamily="49" charset="0"/>
                <a:ea typeface="Times New Roman" panose="02020603050405020304" pitchFamily="18" charset="0"/>
              </a:rPr>
              <a:t>    {</a:t>
            </a:r>
            <a:endParaRPr lang="fr-FR" sz="1600" dirty="0">
              <a:effectLst/>
              <a:latin typeface="Times New Roman" panose="02020603050405020304" pitchFamily="18" charset="0"/>
              <a:ea typeface="Arial Unicode MS"/>
            </a:endParaRPr>
          </a:p>
          <a:p>
            <a:pPr>
              <a:lnSpc>
                <a:spcPts val="1425"/>
              </a:lnSpc>
            </a:pPr>
            <a:r>
              <a:rPr lang="fr-FR" sz="1800" dirty="0">
                <a:solidFill>
                  <a:srgbClr val="D4D4D4"/>
                </a:solidFill>
                <a:effectLst/>
                <a:latin typeface="Consolas" panose="020B0609020204030204" pitchFamily="49" charset="0"/>
                <a:ea typeface="Times New Roman" panose="02020603050405020304" pitchFamily="18" charset="0"/>
              </a:rPr>
              <a:t> </a:t>
            </a:r>
            <a:endParaRPr lang="fr-FR" sz="1800" dirty="0">
              <a:effectLst/>
              <a:latin typeface="Times New Roman" panose="02020603050405020304" pitchFamily="18" charset="0"/>
              <a:ea typeface="Arial Unicode MS"/>
            </a:endParaRPr>
          </a:p>
        </p:txBody>
      </p:sp>
      <p:sp>
        <p:nvSpPr>
          <p:cNvPr id="11" name="Slide Number Placeholder 17">
            <a:extLst>
              <a:ext uri="{FF2B5EF4-FFF2-40B4-BE49-F238E27FC236}">
                <a16:creationId xmlns:a16="http://schemas.microsoft.com/office/drawing/2014/main" id="{662B0B44-21D6-4C70-A5BA-365AFE995CAF}"/>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8</a:t>
            </a:fld>
            <a:endParaRPr lang="fr-FR" sz="2000" b="1" dirty="0">
              <a:solidFill>
                <a:schemeClr val="bg1"/>
              </a:solidFill>
              <a:ea typeface="Open Sans" panose="020B0606030504020204" pitchFamily="34" charset="0"/>
              <a:cs typeface="Open Sans" panose="020B0606030504020204" pitchFamily="34" charset="0"/>
            </a:endParaRPr>
          </a:p>
        </p:txBody>
      </p:sp>
      <p:sp>
        <p:nvSpPr>
          <p:cNvPr id="3" name="TextBox 13">
            <a:extLst>
              <a:ext uri="{FF2B5EF4-FFF2-40B4-BE49-F238E27FC236}">
                <a16:creationId xmlns:a16="http://schemas.microsoft.com/office/drawing/2014/main" id="{0B6C1DFF-9658-8439-BFC7-941F3981D75F}"/>
              </a:ext>
            </a:extLst>
          </p:cNvPr>
          <p:cNvSpPr txBox="1"/>
          <p:nvPr/>
        </p:nvSpPr>
        <p:spPr>
          <a:xfrm>
            <a:off x="673263" y="1693151"/>
            <a:ext cx="10705935" cy="369332"/>
          </a:xfrm>
          <a:prstGeom prst="rect">
            <a:avLst/>
          </a:prstGeom>
          <a:noFill/>
        </p:spPr>
        <p:txBody>
          <a:bodyPr wrap="square">
            <a:spAutoFit/>
          </a:bodyPr>
          <a:lstStyle/>
          <a:p>
            <a:pPr>
              <a:buClr>
                <a:srgbClr val="00A2FF"/>
              </a:buClr>
              <a:buSzPts val="1400"/>
            </a:pPr>
            <a:r>
              <a:rPr lang="fr-FR" sz="1800" dirty="0">
                <a:solidFill>
                  <a:srgbClr val="0075B9"/>
                </a:solidFill>
                <a:effectLst/>
                <a:latin typeface="Arial" panose="020B0604020202020204" pitchFamily="34" charset="0"/>
                <a:ea typeface="Helvetica Neue"/>
                <a:cs typeface="Helvetica Neue"/>
              </a:rPr>
              <a:t>1.1 Fichier de configuration </a:t>
            </a:r>
            <a:r>
              <a:rPr lang="fr-FR" sz="1800" dirty="0" err="1">
                <a:solidFill>
                  <a:srgbClr val="0075B9"/>
                </a:solidFill>
                <a:effectLst/>
                <a:latin typeface="Arial" panose="020B0604020202020204" pitchFamily="34" charset="0"/>
                <a:ea typeface="Helvetica Neue"/>
                <a:cs typeface="Helvetica Neue"/>
              </a:rPr>
              <a:t>DashboardController.php</a:t>
            </a:r>
            <a:r>
              <a:rPr lang="fr-FR" sz="1800" dirty="0">
                <a:solidFill>
                  <a:srgbClr val="0075B9"/>
                </a:solidFill>
                <a:effectLst/>
                <a:latin typeface="Arial" panose="020B0604020202020204" pitchFamily="34" charset="0"/>
                <a:ea typeface="Helvetica Neue"/>
                <a:cs typeface="Helvetica Neue"/>
              </a:rPr>
              <a:t> </a:t>
            </a:r>
          </a:p>
        </p:txBody>
      </p:sp>
    </p:spTree>
    <p:extLst>
      <p:ext uri="{BB962C8B-B14F-4D97-AF65-F5344CB8AC3E}">
        <p14:creationId xmlns:p14="http://schemas.microsoft.com/office/powerpoint/2010/main" val="2014908682"/>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1DC59D8-617C-42DB-A803-5757CC9442C3}"/>
              </a:ext>
            </a:extLst>
          </p:cNvPr>
          <p:cNvSpPr/>
          <p:nvPr/>
        </p:nvSpPr>
        <p:spPr>
          <a:xfrm>
            <a:off x="583694" y="271747"/>
            <a:ext cx="11108705" cy="56736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6A9955"/>
                </a:solidFill>
                <a:effectLst/>
                <a:latin typeface="Consolas" panose="020B0609020204030204" pitchFamily="49" charset="0"/>
                <a:ea typeface="Times New Roman" panose="02020603050405020304" pitchFamily="18" charset="0"/>
                <a:cs typeface="+mn-cs"/>
              </a:rPr>
              <a:t>// </a:t>
            </a:r>
            <a:r>
              <a:rPr lang="fr-FR" sz="1600" kern="1200" dirty="0" err="1">
                <a:solidFill>
                  <a:srgbClr val="6A9955"/>
                </a:solidFill>
                <a:effectLst/>
                <a:latin typeface="Consolas" panose="020B0609020204030204" pitchFamily="49" charset="0"/>
                <a:ea typeface="Times New Roman" panose="02020603050405020304" pitchFamily="18" charset="0"/>
                <a:cs typeface="+mn-cs"/>
              </a:rPr>
              <a:t>redirect</a:t>
            </a:r>
            <a:r>
              <a:rPr lang="fr-FR" sz="1600" kern="1200" dirty="0">
                <a:solidFill>
                  <a:srgbClr val="6A9955"/>
                </a:solidFill>
                <a:effectLst/>
                <a:latin typeface="Consolas" panose="020B0609020204030204" pitchFamily="49" charset="0"/>
                <a:ea typeface="Times New Roman" panose="02020603050405020304" pitchFamily="18" charset="0"/>
                <a:cs typeface="+mn-cs"/>
              </a:rPr>
              <a:t> to </a:t>
            </a:r>
            <a:r>
              <a:rPr lang="fr-FR" sz="1600" kern="1200" dirty="0" err="1">
                <a:solidFill>
                  <a:srgbClr val="6A9955"/>
                </a:solidFill>
                <a:effectLst/>
                <a:latin typeface="Consolas" panose="020B0609020204030204" pitchFamily="49" charset="0"/>
                <a:ea typeface="Times New Roman" panose="02020603050405020304" pitchFamily="18" charset="0"/>
                <a:cs typeface="+mn-cs"/>
              </a:rPr>
              <a:t>some</a:t>
            </a:r>
            <a:r>
              <a:rPr lang="fr-FR" sz="1600" kern="1200" dirty="0">
                <a:solidFill>
                  <a:srgbClr val="6A9955"/>
                </a:solidFill>
                <a:effectLst/>
                <a:latin typeface="Consolas" panose="020B0609020204030204" pitchFamily="49" charset="0"/>
                <a:ea typeface="Times New Roman" panose="02020603050405020304" pitchFamily="18" charset="0"/>
                <a:cs typeface="+mn-cs"/>
              </a:rPr>
              <a:t> CRUD </a:t>
            </a:r>
            <a:r>
              <a:rPr lang="fr-FR" sz="1600" kern="1200" dirty="0" err="1">
                <a:solidFill>
                  <a:srgbClr val="6A9955"/>
                </a:solidFill>
                <a:effectLst/>
                <a:latin typeface="Consolas" panose="020B0609020204030204" pitchFamily="49" charset="0"/>
                <a:ea typeface="Times New Roman" panose="02020603050405020304" pitchFamily="18" charset="0"/>
                <a:cs typeface="+mn-cs"/>
              </a:rPr>
              <a:t>controller</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9CDCFE"/>
                </a:solidFill>
                <a:effectLst/>
                <a:latin typeface="Consolas" panose="020B0609020204030204" pitchFamily="49" charset="0"/>
                <a:ea typeface="Times New Roman" panose="02020603050405020304" pitchFamily="18" charset="0"/>
                <a:cs typeface="+mn-cs"/>
              </a:rPr>
              <a:t>$</a:t>
            </a:r>
            <a:r>
              <a:rPr lang="fr-FR" sz="1600" kern="1200" dirty="0" err="1">
                <a:solidFill>
                  <a:srgbClr val="9CDCFE"/>
                </a:solidFill>
                <a:effectLst/>
                <a:latin typeface="Consolas" panose="020B0609020204030204" pitchFamily="49" charset="0"/>
                <a:ea typeface="Times New Roman" panose="02020603050405020304" pitchFamily="18" charset="0"/>
                <a:cs typeface="+mn-cs"/>
              </a:rPr>
              <a:t>routeBuilder</a:t>
            </a:r>
            <a:r>
              <a:rPr lang="fr-FR" sz="1600" kern="1200" dirty="0">
                <a:solidFill>
                  <a:srgbClr val="D4D4D4"/>
                </a:solidFill>
                <a:effectLst/>
                <a:latin typeface="Consolas" panose="020B0609020204030204" pitchFamily="49" charset="0"/>
                <a:ea typeface="Times New Roman" panose="02020603050405020304" pitchFamily="18" charset="0"/>
                <a:cs typeface="+mn-cs"/>
              </a:rPr>
              <a:t> = </a:t>
            </a:r>
            <a:r>
              <a:rPr lang="fr-FR" sz="1600" kern="1200" dirty="0">
                <a:solidFill>
                  <a:srgbClr val="569CD6"/>
                </a:solidFill>
                <a:effectLst/>
                <a:latin typeface="Consolas" panose="020B0609020204030204" pitchFamily="49" charset="0"/>
                <a:ea typeface="Times New Roman" panose="02020603050405020304" pitchFamily="18" charset="0"/>
                <a:cs typeface="+mn-cs"/>
              </a:rPr>
              <a:t>$</a:t>
            </a:r>
            <a:r>
              <a:rPr lang="fr-FR" sz="1600" kern="1200" dirty="0" err="1">
                <a:solidFill>
                  <a:srgbClr val="569CD6"/>
                </a:solidFill>
                <a:effectLst/>
                <a:latin typeface="Consolas" panose="020B0609020204030204" pitchFamily="49" charset="0"/>
                <a:ea typeface="Times New Roman" panose="02020603050405020304" pitchFamily="18" charset="0"/>
                <a:cs typeface="+mn-cs"/>
              </a:rPr>
              <a:t>this</a:t>
            </a:r>
            <a:r>
              <a:rPr lang="fr-FR" sz="1600" kern="1200" dirty="0">
                <a:solidFill>
                  <a:srgbClr val="D4D4D4"/>
                </a:solidFill>
                <a:effectLst/>
                <a:latin typeface="Consolas" panose="020B0609020204030204" pitchFamily="49" charset="0"/>
                <a:ea typeface="Times New Roman" panose="02020603050405020304" pitchFamily="18" charset="0"/>
                <a:cs typeface="+mn-cs"/>
              </a:rPr>
              <a:t>-&gt;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get</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4EC9B0"/>
                </a:solidFill>
                <a:effectLst/>
                <a:latin typeface="Consolas" panose="020B0609020204030204" pitchFamily="49" charset="0"/>
                <a:ea typeface="Times New Roman" panose="02020603050405020304" pitchFamily="18" charset="0"/>
                <a:cs typeface="+mn-cs"/>
              </a:rPr>
              <a:t>AdminUrlGenerator</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569CD6"/>
                </a:solidFill>
                <a:effectLst/>
                <a:latin typeface="Consolas" panose="020B0609020204030204" pitchFamily="49" charset="0"/>
                <a:ea typeface="Times New Roman" panose="02020603050405020304" pitchFamily="18" charset="0"/>
                <a:cs typeface="+mn-cs"/>
              </a:rPr>
              <a:t>class</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586C0"/>
                </a:solidFill>
                <a:effectLst/>
                <a:latin typeface="Consolas" panose="020B0609020204030204" pitchFamily="49" charset="0"/>
                <a:ea typeface="Times New Roman" panose="02020603050405020304" pitchFamily="18" charset="0"/>
                <a:cs typeface="+mn-cs"/>
              </a:rPr>
              <a:t>return</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569CD6"/>
                </a:solidFill>
                <a:effectLst/>
                <a:latin typeface="Consolas" panose="020B0609020204030204" pitchFamily="49" charset="0"/>
                <a:ea typeface="Times New Roman" panose="02020603050405020304" pitchFamily="18" charset="0"/>
                <a:cs typeface="+mn-cs"/>
              </a:rPr>
              <a:t>$</a:t>
            </a:r>
            <a:r>
              <a:rPr lang="fr-FR" sz="1600" kern="1200" dirty="0" err="1">
                <a:solidFill>
                  <a:srgbClr val="569CD6"/>
                </a:solidFill>
                <a:effectLst/>
                <a:latin typeface="Consolas" panose="020B0609020204030204" pitchFamily="49" charset="0"/>
                <a:ea typeface="Times New Roman" panose="02020603050405020304" pitchFamily="18" charset="0"/>
                <a:cs typeface="+mn-cs"/>
              </a:rPr>
              <a:t>this</a:t>
            </a:r>
            <a:r>
              <a:rPr lang="fr-FR" sz="1600" kern="1200" dirty="0">
                <a:solidFill>
                  <a:srgbClr val="D4D4D4"/>
                </a:solidFill>
                <a:effectLst/>
                <a:latin typeface="Consolas" panose="020B0609020204030204" pitchFamily="49" charset="0"/>
                <a:ea typeface="Times New Roman" panose="02020603050405020304" pitchFamily="18" charset="0"/>
                <a:cs typeface="+mn-cs"/>
              </a:rPr>
              <a:t>-&gt;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redirect</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9CDCFE"/>
                </a:solidFill>
                <a:effectLst/>
                <a:latin typeface="Consolas" panose="020B0609020204030204" pitchFamily="49" charset="0"/>
                <a:ea typeface="Times New Roman" panose="02020603050405020304" pitchFamily="18" charset="0"/>
                <a:cs typeface="+mn-cs"/>
              </a:rPr>
              <a:t>$</a:t>
            </a:r>
            <a:r>
              <a:rPr lang="fr-FR" sz="1600" kern="1200" dirty="0" err="1">
                <a:solidFill>
                  <a:srgbClr val="9CDCFE"/>
                </a:solidFill>
                <a:effectLst/>
                <a:latin typeface="Consolas" panose="020B0609020204030204" pitchFamily="49" charset="0"/>
                <a:ea typeface="Times New Roman" panose="02020603050405020304" pitchFamily="18" charset="0"/>
                <a:cs typeface="+mn-cs"/>
              </a:rPr>
              <a:t>routeBuilder</a:t>
            </a:r>
            <a:r>
              <a:rPr lang="fr-FR" sz="1600" kern="1200" dirty="0">
                <a:solidFill>
                  <a:srgbClr val="D4D4D4"/>
                </a:solidFill>
                <a:effectLst/>
                <a:latin typeface="Consolas" panose="020B0609020204030204" pitchFamily="49" charset="0"/>
                <a:ea typeface="Times New Roman" panose="02020603050405020304" pitchFamily="18" charset="0"/>
                <a:cs typeface="+mn-cs"/>
              </a:rPr>
              <a:t>-&gt;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setController</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4EC9B0"/>
                </a:solidFill>
                <a:effectLst/>
                <a:latin typeface="Consolas" panose="020B0609020204030204" pitchFamily="49" charset="0"/>
                <a:ea typeface="Times New Roman" panose="02020603050405020304" pitchFamily="18" charset="0"/>
                <a:cs typeface="+mn-cs"/>
              </a:rPr>
              <a:t>OrderCrudController</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569CD6"/>
                </a:solidFill>
                <a:effectLst/>
                <a:latin typeface="Consolas" panose="020B0609020204030204" pitchFamily="49" charset="0"/>
                <a:ea typeface="Times New Roman" panose="02020603050405020304" pitchFamily="18" charset="0"/>
                <a:cs typeface="+mn-cs"/>
              </a:rPr>
              <a:t>class</a:t>
            </a:r>
            <a:r>
              <a:rPr lang="fr-FR" sz="1600" kern="1200" dirty="0">
                <a:solidFill>
                  <a:srgbClr val="D4D4D4"/>
                </a:solidFill>
                <a:effectLst/>
                <a:latin typeface="Consolas" panose="020B0609020204030204" pitchFamily="49" charset="0"/>
                <a:ea typeface="Times New Roman" panose="02020603050405020304" pitchFamily="18" charset="0"/>
                <a:cs typeface="+mn-cs"/>
              </a:rPr>
              <a:t>)-&gt;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generateUrl</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569CD6"/>
                </a:solidFill>
                <a:effectLst/>
                <a:latin typeface="Consolas" panose="020B0609020204030204" pitchFamily="49" charset="0"/>
                <a:ea typeface="Times New Roman" panose="02020603050405020304" pitchFamily="18" charset="0"/>
                <a:cs typeface="+mn-cs"/>
              </a:rPr>
              <a:t>public</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569CD6"/>
                </a:solidFill>
                <a:effectLst/>
                <a:latin typeface="Consolas" panose="020B0609020204030204" pitchFamily="49" charset="0"/>
                <a:ea typeface="Times New Roman" panose="02020603050405020304" pitchFamily="18" charset="0"/>
                <a:cs typeface="+mn-cs"/>
              </a:rPr>
              <a:t>function</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DCDCAA"/>
                </a:solidFill>
                <a:effectLst/>
                <a:latin typeface="Consolas" panose="020B0609020204030204" pitchFamily="49" charset="0"/>
                <a:ea typeface="Times New Roman" panose="02020603050405020304" pitchFamily="18" charset="0"/>
                <a:cs typeface="+mn-cs"/>
              </a:rPr>
              <a:t>configureDashboard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4EC9B0"/>
                </a:solidFill>
                <a:effectLst/>
                <a:latin typeface="Consolas" panose="020B0609020204030204" pitchFamily="49" charset="0"/>
                <a:ea typeface="Times New Roman" panose="02020603050405020304" pitchFamily="18" charset="0"/>
                <a:cs typeface="+mn-cs"/>
              </a:rPr>
              <a:t>Dashboard</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586C0"/>
                </a:solidFill>
                <a:effectLst/>
                <a:latin typeface="Consolas" panose="020B0609020204030204" pitchFamily="49" charset="0"/>
                <a:ea typeface="Times New Roman" panose="02020603050405020304" pitchFamily="18" charset="0"/>
                <a:cs typeface="+mn-cs"/>
              </a:rPr>
              <a:t>return</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4EC9B0"/>
                </a:solidFill>
                <a:effectLst/>
                <a:latin typeface="Consolas" panose="020B0609020204030204" pitchFamily="49" charset="0"/>
                <a:ea typeface="Times New Roman" panose="02020603050405020304" pitchFamily="18" charset="0"/>
                <a:cs typeface="+mn-cs"/>
              </a:rPr>
              <a:t>Dashboard</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DCDCAA"/>
                </a:solidFill>
                <a:effectLst/>
                <a:latin typeface="Consolas" panose="020B0609020204030204" pitchFamily="49" charset="0"/>
                <a:ea typeface="Times New Roman" panose="02020603050405020304" pitchFamily="18" charset="0"/>
                <a:cs typeface="+mn-cs"/>
              </a:rPr>
              <a:t>new</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-&gt;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setTitle</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'Ma Boutique'</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6A9955"/>
                </a:solidFill>
                <a:effectLst/>
                <a:latin typeface="Consolas" panose="020B0609020204030204" pitchFamily="49" charset="0"/>
                <a:ea typeface="Times New Roman" panose="02020603050405020304" pitchFamily="18" charset="0"/>
                <a:cs typeface="+mn-cs"/>
              </a:rPr>
              <a:t>// Titre du Back Office</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569CD6"/>
                </a:solidFill>
                <a:effectLst/>
                <a:latin typeface="Consolas" panose="020B0609020204030204" pitchFamily="49" charset="0"/>
                <a:ea typeface="Times New Roman" panose="02020603050405020304" pitchFamily="18" charset="0"/>
                <a:cs typeface="+mn-cs"/>
              </a:rPr>
              <a:t>public</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569CD6"/>
                </a:solidFill>
                <a:effectLst/>
                <a:latin typeface="Consolas" panose="020B0609020204030204" pitchFamily="49" charset="0"/>
                <a:ea typeface="Times New Roman" panose="02020603050405020304" pitchFamily="18" charset="0"/>
                <a:cs typeface="+mn-cs"/>
              </a:rPr>
              <a:t>function</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DCDCAA"/>
                </a:solidFill>
                <a:effectLst/>
                <a:latin typeface="Consolas" panose="020B0609020204030204" pitchFamily="49" charset="0"/>
                <a:ea typeface="Times New Roman" panose="02020603050405020304" pitchFamily="18" charset="0"/>
                <a:cs typeface="+mn-cs"/>
              </a:rPr>
              <a:t>configureMenuItems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569CD6"/>
                </a:solidFill>
                <a:effectLst/>
                <a:latin typeface="Consolas" panose="020B0609020204030204" pitchFamily="49" charset="0"/>
                <a:ea typeface="Times New Roman" panose="02020603050405020304" pitchFamily="18" charset="0"/>
                <a:cs typeface="+mn-cs"/>
              </a:rPr>
              <a:t>iterable</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6A9955"/>
                </a:solidFill>
                <a:effectLst/>
                <a:latin typeface="Consolas" panose="020B0609020204030204" pitchFamily="49" charset="0"/>
                <a:ea typeface="Times New Roman" panose="02020603050405020304" pitchFamily="18" charset="0"/>
                <a:cs typeface="+mn-cs"/>
              </a:rPr>
              <a:t>// </a:t>
            </a:r>
            <a:r>
              <a:rPr lang="fr-FR" sz="1600" kern="1200" dirty="0" err="1">
                <a:solidFill>
                  <a:srgbClr val="6A9955"/>
                </a:solidFill>
                <a:effectLst/>
                <a:latin typeface="Consolas" panose="020B0609020204030204" pitchFamily="49" charset="0"/>
                <a:ea typeface="Times New Roman" panose="02020603050405020304" pitchFamily="18" charset="0"/>
                <a:cs typeface="+mn-cs"/>
              </a:rPr>
              <a:t>linkToDashboard</a:t>
            </a:r>
            <a:r>
              <a:rPr lang="fr-FR" sz="1600" kern="1200" dirty="0">
                <a:solidFill>
                  <a:srgbClr val="6A9955"/>
                </a:solidFill>
                <a:effectLst/>
                <a:latin typeface="Consolas" panose="020B0609020204030204" pitchFamily="49" charset="0"/>
                <a:ea typeface="Times New Roman" panose="02020603050405020304" pitchFamily="18" charset="0"/>
                <a:cs typeface="+mn-cs"/>
              </a:rPr>
              <a:t> permet de créer le home du menu</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C586C0"/>
                </a:solidFill>
                <a:effectLst/>
                <a:latin typeface="Consolas" panose="020B0609020204030204" pitchFamily="49" charset="0"/>
                <a:ea typeface="Times New Roman" panose="02020603050405020304" pitchFamily="18" charset="0"/>
                <a:cs typeface="+mn-cs"/>
              </a:rPr>
              <a:t>yield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MenuItem</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linkToDashboard</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'Tableau de bord'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'fa fa-home'</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6A9955"/>
                </a:solidFill>
                <a:effectLst/>
                <a:latin typeface="Consolas" panose="020B0609020204030204" pitchFamily="49" charset="0"/>
                <a:ea typeface="Times New Roman" panose="02020603050405020304" pitchFamily="18" charset="0"/>
                <a:cs typeface="+mn-cs"/>
              </a:rPr>
              <a:t>// </a:t>
            </a:r>
            <a:r>
              <a:rPr lang="fr-FR" sz="1600" kern="1200" dirty="0" err="1">
                <a:solidFill>
                  <a:srgbClr val="6A9955"/>
                </a:solidFill>
                <a:effectLst/>
                <a:latin typeface="Consolas" panose="020B0609020204030204" pitchFamily="49" charset="0"/>
                <a:ea typeface="Times New Roman" panose="02020603050405020304" pitchFamily="18" charset="0"/>
                <a:cs typeface="+mn-cs"/>
              </a:rPr>
              <a:t>linkToCrud</a:t>
            </a:r>
            <a:r>
              <a:rPr lang="fr-FR" sz="1600" kern="1200" dirty="0">
                <a:solidFill>
                  <a:srgbClr val="6A9955"/>
                </a:solidFill>
                <a:effectLst/>
                <a:latin typeface="Consolas" panose="020B0609020204030204" pitchFamily="49" charset="0"/>
                <a:ea typeface="Times New Roman" panose="02020603050405020304" pitchFamily="18" charset="0"/>
                <a:cs typeface="+mn-cs"/>
              </a:rPr>
              <a:t> permet de créer les menus en les reliant a une table</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C586C0"/>
                </a:solidFill>
                <a:effectLst/>
                <a:latin typeface="Consolas" panose="020B0609020204030204" pitchFamily="49" charset="0"/>
                <a:ea typeface="Times New Roman" panose="02020603050405020304" pitchFamily="18" charset="0"/>
                <a:cs typeface="+mn-cs"/>
              </a:rPr>
              <a:t>yield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MenuItem</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linkToCrud</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'Utilisateurs'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a:t>
            </a:r>
            <a:r>
              <a:rPr lang="fr-FR" sz="1600" kern="1200" dirty="0" err="1">
                <a:solidFill>
                  <a:srgbClr val="CE9178"/>
                </a:solidFill>
                <a:effectLst/>
                <a:latin typeface="Consolas" panose="020B0609020204030204" pitchFamily="49" charset="0"/>
                <a:ea typeface="Times New Roman" panose="02020603050405020304" pitchFamily="18" charset="0"/>
                <a:cs typeface="+mn-cs"/>
              </a:rPr>
              <a:t>fas</a:t>
            </a:r>
            <a:r>
              <a:rPr lang="fr-FR" sz="1600" kern="1200" dirty="0">
                <a:solidFill>
                  <a:srgbClr val="CE9178"/>
                </a:solidFill>
                <a:effectLst/>
                <a:latin typeface="Consolas" panose="020B0609020204030204" pitchFamily="49" charset="0"/>
                <a:ea typeface="Times New Roman" panose="02020603050405020304" pitchFamily="18" charset="0"/>
                <a:cs typeface="+mn-cs"/>
              </a:rPr>
              <a:t> fa-user'</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4EC9B0"/>
                </a:solidFill>
                <a:effectLst/>
                <a:latin typeface="Consolas" panose="020B0609020204030204" pitchFamily="49" charset="0"/>
                <a:ea typeface="Times New Roman" panose="02020603050405020304" pitchFamily="18" charset="0"/>
                <a:cs typeface="+mn-cs"/>
              </a:rPr>
              <a:t>User</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569CD6"/>
                </a:solidFill>
                <a:effectLst/>
                <a:latin typeface="Consolas" panose="020B0609020204030204" pitchFamily="49" charset="0"/>
                <a:ea typeface="Times New Roman" panose="02020603050405020304" pitchFamily="18" charset="0"/>
                <a:cs typeface="+mn-cs"/>
              </a:rPr>
              <a:t>class</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C586C0"/>
                </a:solidFill>
                <a:effectLst/>
                <a:latin typeface="Consolas" panose="020B0609020204030204" pitchFamily="49" charset="0"/>
                <a:ea typeface="Times New Roman" panose="02020603050405020304" pitchFamily="18" charset="0"/>
                <a:cs typeface="+mn-cs"/>
              </a:rPr>
              <a:t>yield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MenuItem</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linkToCrud</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'Catégories'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a:t>
            </a:r>
            <a:r>
              <a:rPr lang="fr-FR" sz="1600" kern="1200" dirty="0" err="1">
                <a:solidFill>
                  <a:srgbClr val="CE9178"/>
                </a:solidFill>
                <a:effectLst/>
                <a:latin typeface="Consolas" panose="020B0609020204030204" pitchFamily="49" charset="0"/>
                <a:ea typeface="Times New Roman" panose="02020603050405020304" pitchFamily="18" charset="0"/>
                <a:cs typeface="+mn-cs"/>
              </a:rPr>
              <a:t>fas</a:t>
            </a:r>
            <a:r>
              <a:rPr lang="fr-FR" sz="1600" kern="1200" dirty="0">
                <a:solidFill>
                  <a:srgbClr val="CE9178"/>
                </a:solidFill>
                <a:effectLst/>
                <a:latin typeface="Consolas" panose="020B0609020204030204" pitchFamily="49" charset="0"/>
                <a:ea typeface="Times New Roman" panose="02020603050405020304" pitchFamily="18" charset="0"/>
                <a:cs typeface="+mn-cs"/>
              </a:rPr>
              <a:t> fa-</a:t>
            </a:r>
            <a:r>
              <a:rPr lang="fr-FR" sz="1600" kern="1200" dirty="0" err="1">
                <a:solidFill>
                  <a:srgbClr val="CE9178"/>
                </a:solidFill>
                <a:effectLst/>
                <a:latin typeface="Consolas" panose="020B0609020204030204" pitchFamily="49" charset="0"/>
                <a:ea typeface="Times New Roman" panose="02020603050405020304" pitchFamily="18" charset="0"/>
                <a:cs typeface="+mn-cs"/>
              </a:rPr>
              <a:t>list</a:t>
            </a:r>
            <a:r>
              <a:rPr lang="fr-FR" sz="1600" kern="1200" dirty="0">
                <a:solidFill>
                  <a:srgbClr val="CE9178"/>
                </a:solidFill>
                <a:effectLst/>
                <a:latin typeface="Consolas" panose="020B0609020204030204" pitchFamily="49" charset="0"/>
                <a:ea typeface="Times New Roman" panose="02020603050405020304" pitchFamily="18" charset="0"/>
                <a:cs typeface="+mn-cs"/>
              </a:rPr>
              <a:t>'</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Category</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569CD6"/>
                </a:solidFill>
                <a:effectLst/>
                <a:latin typeface="Consolas" panose="020B0609020204030204" pitchFamily="49" charset="0"/>
                <a:ea typeface="Times New Roman" panose="02020603050405020304" pitchFamily="18" charset="0"/>
                <a:cs typeface="+mn-cs"/>
              </a:rPr>
              <a:t>class</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C586C0"/>
                </a:solidFill>
                <a:effectLst/>
                <a:latin typeface="Consolas" panose="020B0609020204030204" pitchFamily="49" charset="0"/>
                <a:ea typeface="Times New Roman" panose="02020603050405020304" pitchFamily="18" charset="0"/>
                <a:cs typeface="+mn-cs"/>
              </a:rPr>
              <a:t>yield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MenuItem</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linkToCrud</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'Produits'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a:t>
            </a:r>
            <a:r>
              <a:rPr lang="fr-FR" sz="1600" kern="1200" dirty="0" err="1">
                <a:solidFill>
                  <a:srgbClr val="CE9178"/>
                </a:solidFill>
                <a:effectLst/>
                <a:latin typeface="Consolas" panose="020B0609020204030204" pitchFamily="49" charset="0"/>
                <a:ea typeface="Times New Roman" panose="02020603050405020304" pitchFamily="18" charset="0"/>
                <a:cs typeface="+mn-cs"/>
              </a:rPr>
              <a:t>fas</a:t>
            </a:r>
            <a:r>
              <a:rPr lang="fr-FR" sz="1600" kern="1200" dirty="0">
                <a:solidFill>
                  <a:srgbClr val="CE9178"/>
                </a:solidFill>
                <a:effectLst/>
                <a:latin typeface="Consolas" panose="020B0609020204030204" pitchFamily="49" charset="0"/>
                <a:ea typeface="Times New Roman" panose="02020603050405020304" pitchFamily="18" charset="0"/>
                <a:cs typeface="+mn-cs"/>
              </a:rPr>
              <a:t> fa-tag'</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4EC9B0"/>
                </a:solidFill>
                <a:effectLst/>
                <a:latin typeface="Consolas" panose="020B0609020204030204" pitchFamily="49" charset="0"/>
                <a:ea typeface="Times New Roman" panose="02020603050405020304" pitchFamily="18" charset="0"/>
                <a:cs typeface="+mn-cs"/>
              </a:rPr>
              <a:t>Product</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569CD6"/>
                </a:solidFill>
                <a:effectLst/>
                <a:latin typeface="Consolas" panose="020B0609020204030204" pitchFamily="49" charset="0"/>
                <a:ea typeface="Times New Roman" panose="02020603050405020304" pitchFamily="18" charset="0"/>
                <a:cs typeface="+mn-cs"/>
              </a:rPr>
              <a:t>class</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C586C0"/>
                </a:solidFill>
                <a:effectLst/>
                <a:latin typeface="Consolas" panose="020B0609020204030204" pitchFamily="49" charset="0"/>
                <a:ea typeface="Times New Roman" panose="02020603050405020304" pitchFamily="18" charset="0"/>
                <a:cs typeface="+mn-cs"/>
              </a:rPr>
              <a:t>yield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MenuItem</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linkToCrud</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'Transporteurs'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a:t>
            </a:r>
            <a:r>
              <a:rPr lang="fr-FR" sz="1600" kern="1200" dirty="0" err="1">
                <a:solidFill>
                  <a:srgbClr val="CE9178"/>
                </a:solidFill>
                <a:effectLst/>
                <a:latin typeface="Consolas" panose="020B0609020204030204" pitchFamily="49" charset="0"/>
                <a:ea typeface="Times New Roman" panose="02020603050405020304" pitchFamily="18" charset="0"/>
                <a:cs typeface="+mn-cs"/>
              </a:rPr>
              <a:t>fas</a:t>
            </a:r>
            <a:r>
              <a:rPr lang="fr-FR" sz="1600" kern="1200" dirty="0">
                <a:solidFill>
                  <a:srgbClr val="CE9178"/>
                </a:solidFill>
                <a:effectLst/>
                <a:latin typeface="Consolas" panose="020B0609020204030204" pitchFamily="49" charset="0"/>
                <a:ea typeface="Times New Roman" panose="02020603050405020304" pitchFamily="18" charset="0"/>
                <a:cs typeface="+mn-cs"/>
              </a:rPr>
              <a:t> fa-truck'</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4EC9B0"/>
                </a:solidFill>
                <a:effectLst/>
                <a:latin typeface="Consolas" panose="020B0609020204030204" pitchFamily="49" charset="0"/>
                <a:ea typeface="Times New Roman" panose="02020603050405020304" pitchFamily="18" charset="0"/>
                <a:cs typeface="+mn-cs"/>
              </a:rPr>
              <a:t>Carrier</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569CD6"/>
                </a:solidFill>
                <a:effectLst/>
                <a:latin typeface="Consolas" panose="020B0609020204030204" pitchFamily="49" charset="0"/>
                <a:ea typeface="Times New Roman" panose="02020603050405020304" pitchFamily="18" charset="0"/>
                <a:cs typeface="+mn-cs"/>
              </a:rPr>
              <a:t>class</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C586C0"/>
                </a:solidFill>
                <a:effectLst/>
                <a:latin typeface="Consolas" panose="020B0609020204030204" pitchFamily="49" charset="0"/>
                <a:ea typeface="Times New Roman" panose="02020603050405020304" pitchFamily="18" charset="0"/>
                <a:cs typeface="+mn-cs"/>
              </a:rPr>
              <a:t>yield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MenuItem</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linkToCrud</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'Commandes'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a:t>
            </a:r>
            <a:r>
              <a:rPr lang="fr-FR" sz="1600" kern="1200" dirty="0" err="1">
                <a:solidFill>
                  <a:srgbClr val="CE9178"/>
                </a:solidFill>
                <a:effectLst/>
                <a:latin typeface="Consolas" panose="020B0609020204030204" pitchFamily="49" charset="0"/>
                <a:ea typeface="Times New Roman" panose="02020603050405020304" pitchFamily="18" charset="0"/>
                <a:cs typeface="+mn-cs"/>
              </a:rPr>
              <a:t>fas</a:t>
            </a:r>
            <a:r>
              <a:rPr lang="fr-FR" sz="1600" kern="1200" dirty="0">
                <a:solidFill>
                  <a:srgbClr val="CE9178"/>
                </a:solidFill>
                <a:effectLst/>
                <a:latin typeface="Consolas" panose="020B0609020204030204" pitchFamily="49" charset="0"/>
                <a:ea typeface="Times New Roman" panose="02020603050405020304" pitchFamily="18" charset="0"/>
                <a:cs typeface="+mn-cs"/>
              </a:rPr>
              <a:t> fa-shopping-</a:t>
            </a:r>
            <a:r>
              <a:rPr lang="fr-FR" sz="1600" kern="1200" dirty="0" err="1">
                <a:solidFill>
                  <a:srgbClr val="CE9178"/>
                </a:solidFill>
                <a:effectLst/>
                <a:latin typeface="Consolas" panose="020B0609020204030204" pitchFamily="49" charset="0"/>
                <a:ea typeface="Times New Roman" panose="02020603050405020304" pitchFamily="18" charset="0"/>
                <a:cs typeface="+mn-cs"/>
              </a:rPr>
              <a:t>cart</a:t>
            </a:r>
            <a:r>
              <a:rPr lang="fr-FR" sz="1600" kern="1200" dirty="0">
                <a:solidFill>
                  <a:srgbClr val="CE9178"/>
                </a:solidFill>
                <a:effectLst/>
                <a:latin typeface="Consolas" panose="020B0609020204030204" pitchFamily="49" charset="0"/>
                <a:ea typeface="Times New Roman" panose="02020603050405020304" pitchFamily="18" charset="0"/>
                <a:cs typeface="+mn-cs"/>
              </a:rPr>
              <a:t>'</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Order</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569CD6"/>
                </a:solidFill>
                <a:effectLst/>
                <a:latin typeface="Consolas" panose="020B0609020204030204" pitchFamily="49" charset="0"/>
                <a:ea typeface="Times New Roman" panose="02020603050405020304" pitchFamily="18" charset="0"/>
                <a:cs typeface="+mn-cs"/>
              </a:rPr>
              <a:t>class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C586C0"/>
                </a:solidFill>
                <a:effectLst/>
                <a:latin typeface="Consolas" panose="020B0609020204030204" pitchFamily="49" charset="0"/>
                <a:ea typeface="Times New Roman" panose="02020603050405020304" pitchFamily="18" charset="0"/>
                <a:cs typeface="+mn-cs"/>
              </a:rPr>
              <a:t>yield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MenuItem</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linkToCrud</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'Avis'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a:t>
            </a:r>
            <a:r>
              <a:rPr lang="fr-FR" sz="1600" kern="1200" dirty="0" err="1">
                <a:solidFill>
                  <a:srgbClr val="CE9178"/>
                </a:solidFill>
                <a:effectLst/>
                <a:latin typeface="Consolas" panose="020B0609020204030204" pitchFamily="49" charset="0"/>
                <a:ea typeface="Times New Roman" panose="02020603050405020304" pitchFamily="18" charset="0"/>
                <a:cs typeface="+mn-cs"/>
              </a:rPr>
              <a:t>fas</a:t>
            </a:r>
            <a:r>
              <a:rPr lang="fr-FR" sz="1600" kern="1200" dirty="0">
                <a:solidFill>
                  <a:srgbClr val="CE9178"/>
                </a:solidFill>
                <a:effectLst/>
                <a:latin typeface="Consolas" panose="020B0609020204030204" pitchFamily="49" charset="0"/>
                <a:ea typeface="Times New Roman" panose="02020603050405020304" pitchFamily="18" charset="0"/>
                <a:cs typeface="+mn-cs"/>
              </a:rPr>
              <a:t> fa-desktop'</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4EC9B0"/>
                </a:solidFill>
                <a:effectLst/>
                <a:latin typeface="Consolas" panose="020B0609020204030204" pitchFamily="49" charset="0"/>
                <a:ea typeface="Times New Roman" panose="02020603050405020304" pitchFamily="18" charset="0"/>
                <a:cs typeface="+mn-cs"/>
              </a:rPr>
              <a:t>Avis</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569CD6"/>
                </a:solidFill>
                <a:effectLst/>
                <a:latin typeface="Consolas" panose="020B0609020204030204" pitchFamily="49" charset="0"/>
                <a:ea typeface="Times New Roman" panose="02020603050405020304" pitchFamily="18" charset="0"/>
                <a:cs typeface="+mn-cs"/>
              </a:rPr>
              <a:t>class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C586C0"/>
                </a:solidFill>
                <a:effectLst/>
                <a:latin typeface="Consolas" panose="020B0609020204030204" pitchFamily="49" charset="0"/>
                <a:ea typeface="Times New Roman" panose="02020603050405020304" pitchFamily="18" charset="0"/>
                <a:cs typeface="+mn-cs"/>
              </a:rPr>
              <a:t>yield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MenuItem</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linkToCrud</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'Bannières'</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a:t>
            </a:r>
            <a:r>
              <a:rPr lang="fr-FR" sz="1600" kern="1200" dirty="0" err="1">
                <a:solidFill>
                  <a:srgbClr val="CE9178"/>
                </a:solidFill>
                <a:effectLst/>
                <a:latin typeface="Consolas" panose="020B0609020204030204" pitchFamily="49" charset="0"/>
                <a:ea typeface="Times New Roman" panose="02020603050405020304" pitchFamily="18" charset="0"/>
                <a:cs typeface="+mn-cs"/>
              </a:rPr>
              <a:t>fas</a:t>
            </a:r>
            <a:r>
              <a:rPr lang="fr-FR" sz="1600" kern="1200" dirty="0">
                <a:solidFill>
                  <a:srgbClr val="CE9178"/>
                </a:solidFill>
                <a:effectLst/>
                <a:latin typeface="Consolas" panose="020B0609020204030204" pitchFamily="49" charset="0"/>
                <a:ea typeface="Times New Roman" panose="02020603050405020304" pitchFamily="18" charset="0"/>
                <a:cs typeface="+mn-cs"/>
              </a:rPr>
              <a:t> fa-desktop'</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4EC9B0"/>
                </a:solidFill>
                <a:effectLst/>
                <a:latin typeface="Consolas" panose="020B0609020204030204" pitchFamily="49" charset="0"/>
                <a:ea typeface="Times New Roman" panose="02020603050405020304" pitchFamily="18" charset="0"/>
                <a:cs typeface="+mn-cs"/>
              </a:rPr>
              <a:t>Headers</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569CD6"/>
                </a:solidFill>
                <a:effectLst/>
                <a:latin typeface="Consolas" panose="020B0609020204030204" pitchFamily="49" charset="0"/>
                <a:ea typeface="Times New Roman" panose="02020603050405020304" pitchFamily="18" charset="0"/>
                <a:cs typeface="+mn-cs"/>
              </a:rPr>
              <a:t>class</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586C0"/>
                </a:solidFill>
                <a:effectLst/>
                <a:latin typeface="Consolas" panose="020B0609020204030204" pitchFamily="49" charset="0"/>
                <a:ea typeface="Times New Roman" panose="02020603050405020304" pitchFamily="18" charset="0"/>
                <a:cs typeface="+mn-cs"/>
              </a:rPr>
              <a:t>return</a:t>
            </a:r>
            <a:r>
              <a:rPr lang="fr-FR" sz="1600" kern="1200" dirty="0">
                <a:solidFill>
                  <a:srgbClr val="D4D4D4"/>
                </a:solidFill>
                <a:effectLst/>
                <a:latin typeface="Consolas" panose="020B0609020204030204" pitchFamily="49" charset="0"/>
                <a:ea typeface="Times New Roman" panose="02020603050405020304" pitchFamily="18" charset="0"/>
                <a:cs typeface="+mn-cs"/>
              </a:rPr>
              <a:t> [ </a:t>
            </a:r>
            <a:r>
              <a:rPr lang="fr-FR" sz="1600" kern="1200" dirty="0">
                <a:solidFill>
                  <a:srgbClr val="6A9955"/>
                </a:solidFill>
                <a:effectLst/>
                <a:latin typeface="Consolas" panose="020B0609020204030204" pitchFamily="49" charset="0"/>
                <a:ea typeface="Times New Roman" panose="02020603050405020304" pitchFamily="18" charset="0"/>
                <a:cs typeface="+mn-cs"/>
              </a:rPr>
              <a:t>// </a:t>
            </a:r>
            <a:r>
              <a:rPr lang="fr-FR" sz="1600" kern="1200" dirty="0" err="1">
                <a:solidFill>
                  <a:srgbClr val="6A9955"/>
                </a:solidFill>
                <a:effectLst/>
                <a:latin typeface="Consolas" panose="020B0609020204030204" pitchFamily="49" charset="0"/>
                <a:ea typeface="Times New Roman" panose="02020603050405020304" pitchFamily="18" charset="0"/>
                <a:cs typeface="+mn-cs"/>
              </a:rPr>
              <a:t>linkToRoute</a:t>
            </a:r>
            <a:r>
              <a:rPr lang="fr-FR" sz="1600" kern="1200" dirty="0">
                <a:solidFill>
                  <a:srgbClr val="6A9955"/>
                </a:solidFill>
                <a:effectLst/>
                <a:latin typeface="Consolas" panose="020B0609020204030204" pitchFamily="49" charset="0"/>
                <a:ea typeface="Times New Roman" panose="02020603050405020304" pitchFamily="18" charset="0"/>
                <a:cs typeface="+mn-cs"/>
              </a:rPr>
              <a:t> permet de créer un lien pour retourner au site</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C586C0"/>
                </a:solidFill>
                <a:effectLst/>
                <a:latin typeface="Consolas" panose="020B0609020204030204" pitchFamily="49" charset="0"/>
                <a:ea typeface="Times New Roman" panose="02020603050405020304" pitchFamily="18" charset="0"/>
                <a:cs typeface="+mn-cs"/>
              </a:rPr>
              <a:t>yield</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err="1">
                <a:solidFill>
                  <a:srgbClr val="4EC9B0"/>
                </a:solidFill>
                <a:effectLst/>
                <a:latin typeface="Consolas" panose="020B0609020204030204" pitchFamily="49" charset="0"/>
                <a:ea typeface="Times New Roman" panose="02020603050405020304" pitchFamily="18" charset="0"/>
                <a:cs typeface="+mn-cs"/>
              </a:rPr>
              <a:t>MenuItem</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err="1">
                <a:solidFill>
                  <a:srgbClr val="DCDCAA"/>
                </a:solidFill>
                <a:effectLst/>
                <a:latin typeface="Consolas" panose="020B0609020204030204" pitchFamily="49" charset="0"/>
                <a:ea typeface="Times New Roman" panose="02020603050405020304" pitchFamily="18" charset="0"/>
                <a:cs typeface="+mn-cs"/>
              </a:rPr>
              <a:t>linkToRoute</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r>
              <a:rPr lang="fr-FR" sz="1600" kern="1200" dirty="0">
                <a:solidFill>
                  <a:srgbClr val="CE9178"/>
                </a:solidFill>
                <a:effectLst/>
                <a:latin typeface="Consolas" panose="020B0609020204030204" pitchFamily="49" charset="0"/>
                <a:ea typeface="Times New Roman" panose="02020603050405020304" pitchFamily="18" charset="0"/>
                <a:cs typeface="+mn-cs"/>
              </a:rPr>
              <a:t>'Retour'</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'fa fa-home'</a:t>
            </a:r>
            <a:r>
              <a:rPr lang="fr-FR" sz="1600" kern="1200" dirty="0">
                <a:solidFill>
                  <a:srgbClr val="D4D4D4"/>
                </a:solidFill>
                <a:effectLst/>
                <a:latin typeface="Consolas" panose="020B0609020204030204" pitchFamily="49" charset="0"/>
                <a:ea typeface="Times New Roman" panose="02020603050405020304" pitchFamily="18" charset="0"/>
                <a:cs typeface="+mn-cs"/>
              </a:rPr>
              <a:t>, </a:t>
            </a:r>
            <a:r>
              <a:rPr lang="fr-FR" sz="1600" kern="1200" dirty="0">
                <a:solidFill>
                  <a:srgbClr val="CE9178"/>
                </a:solidFill>
                <a:effectLst/>
                <a:latin typeface="Consolas" panose="020B0609020204030204" pitchFamily="49" charset="0"/>
                <a:ea typeface="Times New Roman" panose="02020603050405020304" pitchFamily="18" charset="0"/>
                <a:cs typeface="+mn-cs"/>
              </a:rPr>
              <a:t>'home'</a:t>
            </a: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    }</a:t>
            </a:r>
            <a:endParaRPr lang="fr-FR" sz="1600" dirty="0">
              <a:effectLst/>
            </a:endParaRPr>
          </a:p>
          <a:p>
            <a:pPr marL="0" algn="l" rtl="0" eaLnBrk="1" latinLnBrk="0" hangingPunct="1">
              <a:lnSpc>
                <a:spcPts val="1425"/>
              </a:lnSpc>
              <a:spcBef>
                <a:spcPts val="0"/>
              </a:spcBef>
              <a:spcAft>
                <a:spcPts val="0"/>
              </a:spcAft>
            </a:pPr>
            <a:r>
              <a:rPr lang="fr-FR" sz="1600" kern="1200" dirty="0">
                <a:solidFill>
                  <a:srgbClr val="D4D4D4"/>
                </a:solidFill>
                <a:effectLst/>
                <a:latin typeface="Consolas" panose="020B0609020204030204" pitchFamily="49" charset="0"/>
                <a:ea typeface="Times New Roman" panose="02020603050405020304" pitchFamily="18" charset="0"/>
                <a:cs typeface="+mn-cs"/>
              </a:rPr>
              <a:t>}</a:t>
            </a:r>
            <a:endParaRPr lang="fr-FR" sz="1600" dirty="0">
              <a:effectLst/>
            </a:endParaRPr>
          </a:p>
        </p:txBody>
      </p:sp>
      <p:sp>
        <p:nvSpPr>
          <p:cNvPr id="11" name="Slide Number Placeholder 17">
            <a:extLst>
              <a:ext uri="{FF2B5EF4-FFF2-40B4-BE49-F238E27FC236}">
                <a16:creationId xmlns:a16="http://schemas.microsoft.com/office/drawing/2014/main" id="{662B0B44-21D6-4C70-A5BA-365AFE995CAF}"/>
              </a:ext>
            </a:extLst>
          </p:cNvPr>
          <p:cNvSpPr txBox="1">
            <a:spLocks/>
          </p:cNvSpPr>
          <p:nvPr/>
        </p:nvSpPr>
        <p:spPr>
          <a:xfrm>
            <a:off x="11379199" y="158750"/>
            <a:ext cx="626400" cy="625022"/>
          </a:xfrm>
          <a:prstGeom prst="ellipse">
            <a:avLst/>
          </a:prstGeom>
          <a:solidFill>
            <a:srgbClr val="CB4D3C"/>
          </a:solidFill>
        </p:spPr>
        <p:txBody>
          <a:bodyPr vert="horz" wrap="square" lIns="91440" tIns="45720" rIns="91440" bIns="4572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fld id="{55566DE6-6023-4F1B-83B8-5B1409609C05}" type="slidenum">
              <a:rPr lang="fr-FR" sz="2000" b="1" smtClean="0">
                <a:solidFill>
                  <a:schemeClr val="bg1"/>
                </a:solidFill>
                <a:ea typeface="Open Sans" panose="020B0606030504020204" pitchFamily="34" charset="0"/>
                <a:cs typeface="Open Sans" panose="020B0606030504020204" pitchFamily="34" charset="0"/>
              </a:rPr>
              <a:pPr marL="0" indent="0" algn="ctr">
                <a:buNone/>
              </a:pPr>
              <a:t>9</a:t>
            </a:fld>
            <a:endParaRPr lang="fr-FR" sz="2000" b="1" dirty="0">
              <a:solidFill>
                <a:schemeClr val="bg1"/>
              </a:solidFill>
              <a:ea typeface="Open Sans" panose="020B0606030504020204" pitchFamily="34" charset="0"/>
              <a:cs typeface="Open Sans" panose="020B0606030504020204" pitchFamily="34" charset="0"/>
            </a:endParaRPr>
          </a:p>
        </p:txBody>
      </p:sp>
      <p:sp>
        <p:nvSpPr>
          <p:cNvPr id="5" name="Rectangle 4">
            <a:extLst>
              <a:ext uri="{FF2B5EF4-FFF2-40B4-BE49-F238E27FC236}">
                <a16:creationId xmlns:a16="http://schemas.microsoft.com/office/drawing/2014/main" id="{86F24B2B-696A-EFFA-A158-8E25C155E957}"/>
              </a:ext>
            </a:extLst>
          </p:cNvPr>
          <p:cNvSpPr/>
          <p:nvPr/>
        </p:nvSpPr>
        <p:spPr>
          <a:xfrm>
            <a:off x="499601" y="6037749"/>
            <a:ext cx="11108705" cy="8002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fr-FR" sz="1600" dirty="0">
                <a:solidFill>
                  <a:schemeClr val="bg1"/>
                </a:solidFill>
                <a:effectLst/>
                <a:latin typeface="Arial" panose="020B0604020202020204" pitchFamily="34" charset="0"/>
                <a:ea typeface="Helvetica Neue"/>
                <a:cs typeface="Helvetica Neue"/>
              </a:rPr>
              <a:t>Le fichier ci-dessus, est </a:t>
            </a:r>
            <a:r>
              <a:rPr lang="fr-FR" sz="1600" dirty="0" err="1">
                <a:solidFill>
                  <a:schemeClr val="bg1"/>
                </a:solidFill>
                <a:effectLst/>
                <a:latin typeface="Arial" panose="020B0604020202020204" pitchFamily="34" charset="0"/>
                <a:ea typeface="Helvetica Neue"/>
                <a:cs typeface="Helvetica Neue"/>
              </a:rPr>
              <a:t>DashboardController.php</a:t>
            </a:r>
            <a:r>
              <a:rPr lang="fr-FR" sz="1600" dirty="0">
                <a:solidFill>
                  <a:schemeClr val="bg1"/>
                </a:solidFill>
                <a:effectLst/>
                <a:latin typeface="Arial" panose="020B0604020202020204" pitchFamily="34" charset="0"/>
                <a:ea typeface="Helvetica Neue"/>
                <a:cs typeface="Helvetica Neue"/>
              </a:rPr>
              <a:t>, il permet de créer le menu du back office sur le côté gauche dan le back office</a:t>
            </a:r>
            <a:r>
              <a:rPr lang="fr-FR" sz="1400" dirty="0">
                <a:solidFill>
                  <a:schemeClr val="bg1"/>
                </a:solidFill>
                <a:effectLst/>
                <a:latin typeface="Arial" panose="020B0604020202020204" pitchFamily="34" charset="0"/>
                <a:ea typeface="Helvetica Neue"/>
                <a:cs typeface="Helvetica Neue"/>
              </a:rPr>
              <a:t>.</a:t>
            </a:r>
            <a:endParaRPr lang="fr-FR" sz="1400" dirty="0">
              <a:solidFill>
                <a:schemeClr val="bg1"/>
              </a:solidFill>
              <a:effectLst/>
              <a:latin typeface="Helvetica Neue"/>
              <a:ea typeface="Helvetica Neue"/>
              <a:cs typeface="Helvetica Neue"/>
            </a:endParaRPr>
          </a:p>
          <a:p>
            <a:pPr algn="just"/>
            <a:endParaRPr lang="fr-FR" sz="1400" b="0" i="1" dirty="0">
              <a:solidFill>
                <a:schemeClr val="bg1"/>
              </a:solidFill>
              <a:effectLst/>
            </a:endParaRPr>
          </a:p>
        </p:txBody>
      </p:sp>
    </p:spTree>
    <p:extLst>
      <p:ext uri="{BB962C8B-B14F-4D97-AF65-F5344CB8AC3E}">
        <p14:creationId xmlns:p14="http://schemas.microsoft.com/office/powerpoint/2010/main" val="3407159480"/>
      </p:ext>
    </p:extLst>
  </p:cSld>
  <p:clrMapOvr>
    <a:masterClrMapping/>
  </p:clrMapOvr>
  <p:transition spd="slow">
    <p:push dir="u"/>
  </p:transition>
</p:sld>
</file>

<file path=ppt/theme/theme1.xml><?xml version="1.0" encoding="utf-8"?>
<a:theme xmlns:a="http://schemas.openxmlformats.org/drawingml/2006/main" name="Office Theme">
  <a:themeElements>
    <a:clrScheme name="Slidehelper - 142">
      <a:dk1>
        <a:sysClr val="windowText" lastClr="000000"/>
      </a:dk1>
      <a:lt1>
        <a:sysClr val="window" lastClr="FFFFFF"/>
      </a:lt1>
      <a:dk2>
        <a:srgbClr val="323232"/>
      </a:dk2>
      <a:lt2>
        <a:srgbClr val="E3DED1"/>
      </a:lt2>
      <a:accent1>
        <a:srgbClr val="450920"/>
      </a:accent1>
      <a:accent2>
        <a:srgbClr val="A53860"/>
      </a:accent2>
      <a:accent3>
        <a:srgbClr val="DA627D"/>
      </a:accent3>
      <a:accent4>
        <a:srgbClr val="FFA5AB"/>
      </a:accent4>
      <a:accent5>
        <a:srgbClr val="F9DBBD"/>
      </a:accent5>
      <a:accent6>
        <a:srgbClr val="EFECCA"/>
      </a:accent6>
      <a:hlink>
        <a:srgbClr val="450920"/>
      </a:hlink>
      <a:folHlink>
        <a:srgbClr val="A5386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6484</TotalTime>
  <Words>4687</Words>
  <Application>Microsoft Office PowerPoint</Application>
  <PresentationFormat>Grand écran</PresentationFormat>
  <Paragraphs>593</Paragraphs>
  <Slides>41</Slides>
  <Notes>25</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41</vt:i4>
      </vt:variant>
    </vt:vector>
  </HeadingPairs>
  <TitlesOfParts>
    <vt:vector size="49" baseType="lpstr">
      <vt:lpstr>Arial</vt:lpstr>
      <vt:lpstr>Calibri</vt:lpstr>
      <vt:lpstr>Consolas</vt:lpstr>
      <vt:lpstr>Helvetica Neue</vt:lpstr>
      <vt:lpstr>Lucida Sans Unicode</vt:lpstr>
      <vt:lpstr>Open Sans Light</vt:lpstr>
      <vt:lpstr>Times New Roman</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www.presentation-powerpoint.com</dc:title>
  <dc:creator>YUSF</dc:creator>
  <cp:keywords>www.presentation-powerpoint.com</cp:keywords>
  <cp:lastModifiedBy>W DAVID</cp:lastModifiedBy>
  <cp:revision>26</cp:revision>
  <dcterms:created xsi:type="dcterms:W3CDTF">2018-11-30T14:16:14Z</dcterms:created>
  <dcterms:modified xsi:type="dcterms:W3CDTF">2022-09-16T11:51:21Z</dcterms:modified>
  <cp:category>www.presentation-powerpoint.com</cp:category>
</cp:coreProperties>
</file>

<file path=docProps/thumbnail.jpeg>
</file>